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Comfortaa" panose="020B0604020202020204" charset="0"/>
      <p:regular r:id="rId42"/>
      <p:bold r:id="rId43"/>
    </p:embeddedFont>
    <p:embeddedFont>
      <p:font typeface="Montserrat" panose="00000500000000000000" pitchFamily="2" charset="0"/>
      <p:regular r:id="rId44"/>
      <p:bold r:id="rId45"/>
      <p:italic r:id="rId46"/>
      <p:boldItalic r:id="rId47"/>
    </p:embeddedFont>
    <p:embeddedFont>
      <p:font typeface="Montserrat ExtraBold" panose="00000900000000000000" pitchFamily="2" charset="0"/>
      <p:bold r:id="rId48"/>
      <p:boldItalic r:id="rId49"/>
    </p:embeddedFont>
    <p:embeddedFont>
      <p:font typeface="Montserrat ExtraLight" panose="00000300000000000000" pitchFamily="2" charset="0"/>
      <p:regular r:id="rId50"/>
      <p:bold r:id="rId51"/>
      <p:italic r:id="rId52"/>
      <p:boldItalic r:id="rId53"/>
    </p:embeddedFont>
    <p:embeddedFont>
      <p:font typeface="Montserrat Medium" panose="00000600000000000000" pitchFamily="2"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Trebuchet MS" panose="020B060302020202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07" autoAdjust="0"/>
  </p:normalViewPr>
  <p:slideViewPr>
    <p:cSldViewPr snapToGrid="0">
      <p:cViewPr varScale="1">
        <p:scale>
          <a:sx n="61" d="100"/>
          <a:sy n="61" d="100"/>
        </p:scale>
        <p:origin x="165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7" Type="http://schemas.openxmlformats.org/officeDocument/2006/relationships/hyperlink" Target="https://en.wikipedia.org/wiki/Bitmap_imag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nvolution" TargetMode="External"/><Relationship Id="rId5" Type="http://schemas.openxmlformats.org/officeDocument/2006/relationships/hyperlink" Target="https://en.wikipedia.org/wiki/Edge_detection" TargetMode="External"/><Relationship Id="rId4" Type="http://schemas.openxmlformats.org/officeDocument/2006/relationships/hyperlink" Target="https://en.wikipedia.org/wiki/Matrix_(mathematic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a15618bc35_0_43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a15618bc35_0_43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62bdec7e52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62bdec7e52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62bdec7e52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62bdec7e52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62bdec7e52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62bdec7e52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a15618bc35_0_28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a15618bc35_0_2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50" dirty="0">
                <a:solidFill>
                  <a:schemeClr val="dk1"/>
                </a:solidFill>
                <a:highlight>
                  <a:srgbClr val="FFFFFF"/>
                </a:highlight>
              </a:rPr>
              <a:t>In </a:t>
            </a:r>
            <a:r>
              <a:rPr lang="en" sz="1050"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image processing</a:t>
            </a:r>
            <a:r>
              <a:rPr lang="en" sz="1050" dirty="0">
                <a:solidFill>
                  <a:schemeClr val="dk1"/>
                </a:solidFill>
                <a:highlight>
                  <a:srgbClr val="FFFFFF"/>
                </a:highlight>
              </a:rPr>
              <a:t>, a </a:t>
            </a:r>
            <a:r>
              <a:rPr lang="en" sz="1050" b="1" dirty="0">
                <a:solidFill>
                  <a:schemeClr val="dk1"/>
                </a:solidFill>
                <a:highlight>
                  <a:srgbClr val="FFFFFF"/>
                </a:highlight>
              </a:rPr>
              <a:t>kernel</a:t>
            </a:r>
            <a:r>
              <a:rPr lang="en" sz="1050" dirty="0">
                <a:solidFill>
                  <a:schemeClr val="dk1"/>
                </a:solidFill>
                <a:highlight>
                  <a:srgbClr val="FFFFFF"/>
                </a:highlight>
              </a:rPr>
              <a:t>, convolution matrix, filter, or mask is a small </a:t>
            </a:r>
            <a:r>
              <a:rPr lang="en" sz="1050" dirty="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matrix</a:t>
            </a:r>
            <a:r>
              <a:rPr lang="en" sz="1050" dirty="0">
                <a:solidFill>
                  <a:schemeClr val="dk1"/>
                </a:solidFill>
                <a:highlight>
                  <a:srgbClr val="FFFFFF"/>
                </a:highlight>
              </a:rPr>
              <a:t> used for blurring, sharpening, embossing, </a:t>
            </a:r>
            <a:r>
              <a:rPr lang="en" sz="1050" dirty="0">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edge detection</a:t>
            </a:r>
            <a:r>
              <a:rPr lang="en" sz="1050" dirty="0">
                <a:solidFill>
                  <a:schemeClr val="dk1"/>
                </a:solidFill>
                <a:highlight>
                  <a:srgbClr val="FFFFFF"/>
                </a:highlight>
              </a:rPr>
              <a:t>, and more. This is accomplished by doing a </a:t>
            </a:r>
            <a:r>
              <a:rPr lang="en" sz="1050" dirty="0">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convolution</a:t>
            </a:r>
            <a:r>
              <a:rPr lang="en" sz="1050" dirty="0">
                <a:solidFill>
                  <a:schemeClr val="dk1"/>
                </a:solidFill>
                <a:highlight>
                  <a:srgbClr val="FFFFFF"/>
                </a:highlight>
              </a:rPr>
              <a:t> between the kernel and an </a:t>
            </a:r>
            <a:r>
              <a:rPr lang="en" sz="1050" dirty="0">
                <a:solidFill>
                  <a:schemeClr val="dk1"/>
                </a:solidFill>
                <a:highlight>
                  <a:srgbClr val="FFFFFF"/>
                </a:highlight>
                <a:uFill>
                  <a:noFill/>
                </a:uFill>
                <a:hlinkClick r:id="rId7">
                  <a:extLst>
                    <a:ext uri="{A12FA001-AC4F-418D-AE19-62706E023703}">
                      <ahyp:hlinkClr xmlns:ahyp="http://schemas.microsoft.com/office/drawing/2018/hyperlinkcolor" val="tx"/>
                    </a:ext>
                  </a:extLst>
                </a:hlinkClick>
              </a:rPr>
              <a:t>image</a:t>
            </a:r>
            <a:r>
              <a:rPr lang="en" sz="1050" dirty="0">
                <a:solidFill>
                  <a:schemeClr val="dk1"/>
                </a:solidFill>
                <a:highlight>
                  <a:srgbClr val="FFFFFF"/>
                </a:highlight>
              </a:rPr>
              <a:t>. Or more simply, when each pixel in the output image is a function of the nearby pixels (including itself) in the input image, the kernel is that function.</a:t>
            </a:r>
            <a:endParaRPr sz="1050" dirty="0">
              <a:solidFill>
                <a:schemeClr val="dk1"/>
              </a:solidFill>
              <a:highlight>
                <a:srgbClr val="FFFFFF"/>
              </a:highlight>
            </a:endParaRPr>
          </a:p>
          <a:p>
            <a:pPr marL="0" lvl="0" indent="0" algn="l" rtl="0">
              <a:lnSpc>
                <a:spcPct val="150000"/>
              </a:lnSpc>
              <a:spcBef>
                <a:spcPts val="1400"/>
              </a:spcBef>
              <a:spcAft>
                <a:spcPts val="0"/>
              </a:spcAft>
              <a:buNone/>
            </a:pPr>
            <a:r>
              <a:rPr lang="en" b="1" dirty="0">
                <a:solidFill>
                  <a:srgbClr val="101010"/>
                </a:solidFill>
                <a:highlight>
                  <a:srgbClr val="FFFFFF"/>
                </a:highlight>
              </a:rPr>
              <a:t>Padding</a:t>
            </a:r>
            <a:r>
              <a:rPr lang="en" dirty="0">
                <a:solidFill>
                  <a:srgbClr val="101010"/>
                </a:solidFill>
                <a:highlight>
                  <a:srgbClr val="FFFFFF"/>
                </a:highlight>
              </a:rPr>
              <a:t> is a critical technique used to manage the spatial dimensions of input data. Padding is the process of adding layers of zeros or other values outside the actual data in an input matrix. The primary purpose of padding is to preserve the spatial size of the input so that the output after applying filters (kernels) remains the same size, or to adjust it according to the desired output dimensions.</a:t>
            </a:r>
            <a:endParaRPr sz="1050" dirty="0">
              <a:solidFill>
                <a:schemeClr val="dk1"/>
              </a:solidFill>
              <a:highlight>
                <a:srgbClr val="FFFFFF"/>
              </a:highlight>
            </a:endParaRPr>
          </a:p>
          <a:p>
            <a:pPr marL="0" lvl="0" indent="0" algn="l" rtl="0">
              <a:lnSpc>
                <a:spcPct val="150000"/>
              </a:lnSpc>
              <a:spcBef>
                <a:spcPts val="1400"/>
              </a:spcBef>
              <a:spcAft>
                <a:spcPts val="0"/>
              </a:spcAft>
              <a:buNone/>
            </a:pPr>
            <a:endParaRPr sz="1150" dirty="0">
              <a:solidFill>
                <a:srgbClr val="555555"/>
              </a:solidFill>
              <a:highlight>
                <a:srgbClr val="FFFFFF"/>
              </a:highlight>
            </a:endParaRPr>
          </a:p>
          <a:p>
            <a:pPr marL="0" lvl="0" indent="0" algn="l" rtl="0">
              <a:lnSpc>
                <a:spcPct val="150000"/>
              </a:lnSpc>
              <a:spcBef>
                <a:spcPts val="1400"/>
              </a:spcBef>
              <a:spcAft>
                <a:spcPts val="0"/>
              </a:spcAft>
              <a:buNone/>
            </a:pPr>
            <a:r>
              <a:rPr lang="en" sz="1150" dirty="0">
                <a:solidFill>
                  <a:schemeClr val="dk1"/>
                </a:solidFill>
                <a:highlight>
                  <a:srgbClr val="FFFFFF"/>
                </a:highlight>
              </a:rPr>
              <a:t>Output feature maps are sensitive to the location of the features in the input. One approach to address this sensitivity is to downsample the feature maps. This has the effect of making the resulting downsampled feature maps more robust to changes in the position of the feature in the image, referred to by the technical phrase “</a:t>
            </a:r>
            <a:r>
              <a:rPr lang="en" sz="1150" i="1" dirty="0">
                <a:solidFill>
                  <a:schemeClr val="dk1"/>
                </a:solidFill>
                <a:highlight>
                  <a:srgbClr val="FFFFFF"/>
                </a:highlight>
              </a:rPr>
              <a:t>local translation invariance</a:t>
            </a:r>
            <a:r>
              <a:rPr lang="en" sz="1150" dirty="0">
                <a:solidFill>
                  <a:schemeClr val="dk1"/>
                </a:solidFill>
                <a:highlight>
                  <a:srgbClr val="FFFFFF"/>
                </a:highlight>
              </a:rPr>
              <a:t>.”</a:t>
            </a:r>
            <a:endParaRPr sz="1150" dirty="0">
              <a:solidFill>
                <a:schemeClr val="dk1"/>
              </a:solidFill>
              <a:highlight>
                <a:srgbClr val="FFFFFF"/>
              </a:highlight>
            </a:endParaRPr>
          </a:p>
          <a:p>
            <a:pPr marL="0" lvl="0" indent="0" algn="l" rtl="0">
              <a:lnSpc>
                <a:spcPct val="150000"/>
              </a:lnSpc>
              <a:spcBef>
                <a:spcPts val="1400"/>
              </a:spcBef>
              <a:spcAft>
                <a:spcPts val="0"/>
              </a:spcAft>
              <a:buNone/>
            </a:pPr>
            <a:r>
              <a:rPr lang="en" sz="1150" b="1" dirty="0">
                <a:solidFill>
                  <a:schemeClr val="dk1"/>
                </a:solidFill>
                <a:highlight>
                  <a:srgbClr val="FFFFFF"/>
                </a:highlight>
              </a:rPr>
              <a:t>Pooling </a:t>
            </a:r>
            <a:r>
              <a:rPr lang="en" sz="1150" dirty="0">
                <a:solidFill>
                  <a:schemeClr val="dk1"/>
                </a:solidFill>
                <a:highlight>
                  <a:srgbClr val="FFFFFF"/>
                </a:highlight>
              </a:rPr>
              <a:t>layers provide an approach to down sampling feature maps by summarizing the presence of features in patches of the feature map. Two common pooling methods are average pooling and max pooling that summarize the average presence of a feature and the most activated presence of a feature respectively.</a:t>
            </a:r>
            <a:endParaRPr dirty="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 b="1" dirty="0">
                <a:solidFill>
                  <a:srgbClr val="101010"/>
                </a:solidFill>
                <a:highlight>
                  <a:srgbClr val="FFFFFF"/>
                </a:highlight>
              </a:rPr>
              <a:t>Stride </a:t>
            </a:r>
            <a:r>
              <a:rPr lang="en" dirty="0">
                <a:solidFill>
                  <a:srgbClr val="101010"/>
                </a:solidFill>
                <a:highlight>
                  <a:srgbClr val="FFFFFF"/>
                </a:highlight>
              </a:rPr>
              <a:t>is a parameter that dictates the movement of the kernel, or filter, across the input data, such as an image. When performing a convolution operation, the stride determines how many units the filter shifts at each step. This shift can be horizontal, vertical, or both, depending on the stride's configuration.</a:t>
            </a:r>
            <a:endParaRPr dirty="0">
              <a:solidFill>
                <a:srgbClr val="101010"/>
              </a:solidFill>
              <a:highlight>
                <a:srgbClr val="FFFFFF"/>
              </a:highlight>
            </a:endParaRPr>
          </a:p>
          <a:p>
            <a:pPr marL="0" lvl="0" indent="0" algn="l" rtl="0">
              <a:lnSpc>
                <a:spcPct val="115000"/>
              </a:lnSpc>
              <a:spcBef>
                <a:spcPts val="1200"/>
              </a:spcBef>
              <a:spcAft>
                <a:spcPts val="1200"/>
              </a:spcAft>
              <a:buNone/>
            </a:pPr>
            <a:r>
              <a:rPr lang="en" dirty="0">
                <a:solidFill>
                  <a:srgbClr val="101010"/>
                </a:solidFill>
                <a:highlight>
                  <a:srgbClr val="FFFFFF"/>
                </a:highlight>
              </a:rPr>
              <a:t>For example, a stride of 1 moves the filter one pixel at a time, while a stride of 2 moves it two pixels. A larger stride will produce a smaller output dimension, effectively downsampling the image.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62bdec7e52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62bdec7e52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62bdec7e52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62bdec7e52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62bdec7e52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62bdec7e5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200" dirty="0">
                <a:solidFill>
                  <a:srgbClr val="1F1F1F"/>
                </a:solidFill>
                <a:latin typeface="Times New Roman"/>
                <a:ea typeface="Times New Roman"/>
                <a:cs typeface="Times New Roman"/>
                <a:sym typeface="Times New Roman"/>
              </a:rPr>
              <a:t>The key components of InceptionResNetV2 include:</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Inception modules, which consist of multiple parallel convolutional pathways of different kernel sizes (1x1, 3x3, 5x5, etc.) and pooling operations. These modules enable the model to learn the features of images at multiple scales.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Residual connections: Borrowing the best features of the ResNet architecture, InceptionResNetV2 includes residual connections which are also referred to as skip connections. These connections allow the flow of information through the network by adding shortcuts that bypass some layers, which in turn helps in relieving the vanishing gradient problem, facilitating the training of deep neural networks.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Stem layers: The beginning layers of the network, which are named stem layers, are involved in processing input images, and extracting basic features. These layers consist of convolutional, pooling, and normalization operations. They are common to all CNNs, including Inception-ResNet-V2.</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Reduction blocks: Interspersed within the architecture are reduction blocks that reduce the spatial dimensions of the feature maps, helping to decrease computational burden while retaining important information.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2bdec7e52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2bdec7e5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200" dirty="0">
                <a:solidFill>
                  <a:srgbClr val="1F1F1F"/>
                </a:solidFill>
                <a:latin typeface="Times New Roman"/>
                <a:ea typeface="Times New Roman"/>
                <a:cs typeface="Times New Roman"/>
                <a:sym typeface="Times New Roman"/>
              </a:rPr>
              <a:t>1.</a:t>
            </a:r>
            <a:r>
              <a:rPr lang="en" sz="700" dirty="0">
                <a:solidFill>
                  <a:srgbClr val="1F1F1F"/>
                </a:solidFill>
                <a:latin typeface="Times New Roman"/>
                <a:ea typeface="Times New Roman"/>
                <a:cs typeface="Times New Roman"/>
                <a:sym typeface="Times New Roman"/>
              </a:rPr>
              <a:t>      </a:t>
            </a:r>
            <a:r>
              <a:rPr lang="en" sz="1200" dirty="0">
                <a:solidFill>
                  <a:srgbClr val="1F1F1F"/>
                </a:solidFill>
                <a:latin typeface="Times New Roman"/>
                <a:ea typeface="Times New Roman"/>
                <a:cs typeface="Times New Roman"/>
                <a:sym typeface="Times New Roman"/>
              </a:rPr>
              <a:t>ReLU activation: This function returns zero for any input less than zero and returns the input as is for any positive input.</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startAt="2"/>
            </a:pPr>
            <a:r>
              <a:rPr lang="en" sz="1200" dirty="0">
                <a:solidFill>
                  <a:srgbClr val="1F1F1F"/>
                </a:solidFill>
                <a:latin typeface="Times New Roman"/>
                <a:ea typeface="Times New Roman"/>
                <a:cs typeface="Times New Roman"/>
                <a:sym typeface="Times New Roman"/>
              </a:rPr>
              <a:t>1x1 Convolution (Conv1x1): This operation involves a convolutional layer with a kernel size of 1x1. A 1x1 convolution operates along the channel dimension and can be used to adjust the depth of the feature maps, which helps in combining and transforming features. Traditional convolutions involve larger kernels.</a:t>
            </a:r>
            <a:endParaRPr sz="1200"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Pooling can be used to down sample the content of feature maps, reducing their width and height whilst maintaining their salient features.</a:t>
            </a:r>
            <a:endParaRPr sz="1200" i="1"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A problem with deep convolutional neural networks is that the number of feature maps often increases with the depth of the network. This problem can result in a dramatic increase in the number of parameters and computation required when larger filter sizes are used, such as 5×5 and 7×7.</a:t>
            </a:r>
            <a:endParaRPr sz="1200" i="1"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To address this problem, a 1×1 convolutional layer can be used that offers a channel-wise pooling, often called feature map pooling or a projection layer. This simple technique can be used for dimensionality reduction, decreasing the number of feature maps whilst retaining their salient features. It can also be used directly to create a one-to-one projection of the feature maps to pool features across channels or to increase the number of feature maps, such as after traditional pooling layers.</a:t>
            </a:r>
            <a:endParaRPr sz="1200" i="1"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Convolutional Layer (Conv): This typically refers to a standard convolutional layer that involves applying a filter/kernel to the input feature maps. The filter moves across the input, performing element-wise multiplications and summing up the results to produce the output feature maps.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Addition (+): This operation suggests an element-wise addition or summation. It's likely used to combine the output of the previous convolutional layers or feature maps obtained from different pathways within the network.</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ReLU activation (Post-Addition): This ReLU activation function is applied after the addition operation, introducing non-linearity to the combined feature maps obtained from the previous operations.</a:t>
            </a:r>
            <a:endParaRPr sz="1200" dirty="0">
              <a:solidFill>
                <a:srgbClr val="1F1F1F"/>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dirty="0">
                <a:solidFill>
                  <a:srgbClr val="1F1F1F"/>
                </a:solidFill>
                <a:latin typeface="Times New Roman"/>
                <a:ea typeface="Times New Roman"/>
                <a:cs typeface="Times New Roman"/>
                <a:sym typeface="Times New Roman"/>
              </a:rPr>
              <a:t>In the figure, the arrow that goes from the input ReLU to the + node is a residual connection.</a:t>
            </a:r>
            <a:endParaRPr sz="1200"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1200" dirty="0">
              <a:solidFill>
                <a:srgbClr val="1F1F1F"/>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2bdec7e5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62bdec7e5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InceptionResNetV2 comprises various blocks, including convolutional layers, residual blocks, and Inception modules. The number of layers excluded when setting </a:t>
            </a:r>
            <a:r>
              <a:rPr lang="en" sz="950">
                <a:solidFill>
                  <a:srgbClr val="188038"/>
                </a:solidFill>
                <a:latin typeface="Courier New"/>
                <a:ea typeface="Courier New"/>
                <a:cs typeface="Courier New"/>
                <a:sym typeface="Courier New"/>
              </a:rPr>
              <a:t>include_top=False</a:t>
            </a:r>
            <a:r>
              <a:rPr lang="en" sz="1200">
                <a:solidFill>
                  <a:srgbClr val="374151"/>
                </a:solidFill>
                <a:latin typeface="Roboto"/>
                <a:ea typeface="Roboto"/>
                <a:cs typeface="Roboto"/>
                <a:sym typeface="Roboto"/>
              </a:rPr>
              <a:t> will generally consist of the dense layers responsible for classification, typically a global average pooling layer followed by fully connected dense layers. We dropped these and added our own Global Average Pooling Layer and Dense Layer with ReLU architecture.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a15618bc35_0_28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a15618bc35_0_2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Transfer Learning can be done in two ways:</a:t>
            </a:r>
            <a:endParaRPr dirty="0"/>
          </a:p>
          <a:p>
            <a:pPr marL="457200" lvl="0" indent="-298450" algn="l" rtl="0">
              <a:spcBef>
                <a:spcPts val="0"/>
              </a:spcBef>
              <a:spcAft>
                <a:spcPts val="0"/>
              </a:spcAft>
              <a:buSzPts val="1100"/>
              <a:buAutoNum type="arabicPeriod"/>
            </a:pPr>
            <a:r>
              <a:rPr lang="en" dirty="0"/>
              <a:t>By extending the pretrained model: In this approach, we leave the pretrained model untouched. This is pure Transfer learning and is used by our Transfer Learning model.</a:t>
            </a:r>
            <a:br>
              <a:rPr lang="en" dirty="0"/>
            </a:br>
            <a:r>
              <a:rPr lang="en" sz="1200" dirty="0">
                <a:solidFill>
                  <a:srgbClr val="374151"/>
                </a:solidFill>
                <a:latin typeface="Roboto"/>
                <a:ea typeface="Roboto"/>
                <a:cs typeface="Roboto"/>
                <a:sym typeface="Roboto"/>
              </a:rPr>
              <a:t>Extending a Pretrained Model:</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Adding New Layers on Top: In this approach, new layers are added on top of the existing pre-trained model, keeping the pre-trained layers frozen (not trainable). These added layers are typically used for task-specific fine-tuning or classification.</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Feature Extraction: The pre-trained layers act as feature extractors, capturing generic patterns and high-level features from the original dataset they were trained on (e.g., ImageNet).</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Customization for New Task: By adding new layers on top, these additional layers learn to interpret the high-level features extracted by the pre-trained layers and adapt them for the specific nuances of the new dataset or task. These new layers are usually trained from scratch while leveraging the pre-trained feature extraction capabilities.</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dirty="0">
                <a:solidFill>
                  <a:srgbClr val="374151"/>
                </a:solidFill>
                <a:latin typeface="Roboto"/>
                <a:ea typeface="Roboto"/>
                <a:cs typeface="Roboto"/>
                <a:sym typeface="Roboto"/>
              </a:rPr>
              <a:t>Adjusting a Pretrained Model (Fine-tuning): This is better termed fine-tuning instead of transfer learning. Our InceptionResNetV2 used this.</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Unfreezing and Modifying Existing Layers: In this approach, some of the existing layers in the pre-trained model are unfrozen, allowing them to be further trained (fine-tuned) on the new dataset while also adding new layers on top.</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Relearning Task-Specific Features: The fine-tuning process involves updating the weights of both the newly added layers and selected layers from the pre-trained model. This allows the network to adapt not only to the new task but also to adjust some of its previously learned representations to better suit the new data.</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Balance of Learning Rates: Typically, lower learning rates are applied to the pre-trained layers that are being fine-tuned, allowing them to adapt gradually without forgetting the learned representations, while higher learning rates are used for the new layers added on top.</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Use Case: Fine-tuning is often applied when the new dataset is relatively larger and more similar to the original dataset used for pre-training, allowing the network to leverage both the general and specific features learned from the original dataset.</a:t>
            </a:r>
            <a:endParaRPr sz="1200" dirty="0">
              <a:solidFill>
                <a:srgbClr val="374151"/>
              </a:solidFill>
              <a:latin typeface="Roboto"/>
              <a:ea typeface="Roboto"/>
              <a:cs typeface="Roboto"/>
              <a:sym typeface="Roboto"/>
            </a:endParaRPr>
          </a:p>
          <a:p>
            <a:pPr marL="45720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15618bc35_0_28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15618bc35_0_28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2bdec7e5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2bdec7e5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a15618bc35_0_28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a15618bc35_0_28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15618bc35_0_28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a15618bc35_0_28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62bdec7e52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62bdec7e52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15618bc35_0_28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a15618bc35_0_28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62bdec7e52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62bdec7e52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62bdec7e52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62bdec7e52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were intending to implement Precision, Recall, F1 Metric and to calculate the area under Reciever Operating Curve for our algorithms for generation of more stats and plots, but the decision was taken after the algorithms had been implemented. The high complexity of some and the constraints of not using machine learning libraries with at least one of the programs hampered our goal to implement those metrics.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a15618bc35_0_29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a15618bc35_0_29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5618bc35_0_30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5618bc35_0_30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a15618bc35_0_30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a15618bc35_0_30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a15618bc35_0_28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a15618bc35_0_28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a15618bc35_0_30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a15618bc35_0_30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a15618bc35_0_30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a15618bc35_0_30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a15618bc35_0_30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a15618bc35_0_30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15618bc35_0_30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15618bc35_0_30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a15618bc35_0_30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a15618bc35_0_30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a15618bc35_0_28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a15618bc35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15618bc35_0_28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15618bc35_0_2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62bdec7e52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62bdec7e5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62bdec7e52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62bdec7e52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62bdec7e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62bdec7e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62bdec7e5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62bdec7e5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user who goes by the handle Code AI gives a step-by-step description of how they used CNN for Pokémon image recognition [3]. They have used Vishal Subbiah’s Pokémon Image Dataset from Kaggle [4]. </a:t>
            </a:r>
          </a:p>
          <a:p>
            <a:pPr marL="0" marR="0" algn="just">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Chirra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in their recent research paper have used transfer learning to classify Pokémon images [5]. They have created an index of Pokémon which they term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Pokepedia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Their ResNet101 pre-trained model gave the best accuracy when measured against the rest of their models [5].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Chu </a:t>
            </a:r>
            <a:r>
              <a:rPr lang="en-US" sz="1800" i="1" kern="100" dirty="0">
                <a:effectLst/>
                <a:latin typeface="Times New Roman" panose="02020603050405020304" pitchFamily="18" charset="0"/>
                <a:ea typeface="Calibri" panose="020F0502020204030204" pitchFamily="34" charset="0"/>
                <a:cs typeface="Times New Roman" panose="02020603050405020304" pitchFamily="18" charset="0"/>
              </a:rPr>
              <a:t>et al</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presented their work attribute prediction in Pokémon images using CNNs at the 2nd International Conference on Electrical Engineering, Big Data and Algorithms (EEBDA) in China [6]. They have used CNN to classify the attributes of Pokémon. Their algorithm can determine the number of Pokémon belonging to a specific type (fire, water, grass, bug etc.) in their dataset consisting of images of 802 Pokémon. They utilized the images of the Pokémon obtained from a scorching game branded as Pokémon as their dataset [6]. They crafted a CNN algorithm harnessed it for type classification from the images in their dataset before they enhanced (preprocessed) their data (Pokémon images) and ran another iteration of CNN on it to improve their results [6]. However, their algorithm cannot determine any other statistic of a Pokémon, including the generation or even the name. This gives it serious limitations compared to the work that we propose.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2" name="Google Shape;52;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rm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0"/>
              </a:spcBef>
              <a:spcAft>
                <a:spcPts val="0"/>
              </a:spcAft>
              <a:buClr>
                <a:schemeClr val="lt1"/>
              </a:buClr>
              <a:buSzPts val="1150"/>
              <a:buChar char="○"/>
              <a:defRPr sz="1150">
                <a:solidFill>
                  <a:schemeClr val="lt1"/>
                </a:solidFill>
              </a:defRPr>
            </a:lvl2pPr>
            <a:lvl3pPr marL="1371600" lvl="2" indent="-301625" rtl="0">
              <a:spcBef>
                <a:spcPts val="0"/>
              </a:spcBef>
              <a:spcAft>
                <a:spcPts val="0"/>
              </a:spcAft>
              <a:buClr>
                <a:schemeClr val="lt1"/>
              </a:buClr>
              <a:buSzPts val="1150"/>
              <a:buChar char="■"/>
              <a:defRPr sz="1150">
                <a:solidFill>
                  <a:schemeClr val="lt1"/>
                </a:solidFill>
              </a:defRPr>
            </a:lvl3pPr>
            <a:lvl4pPr marL="1828800" lvl="3" indent="-301625" rtl="0">
              <a:spcBef>
                <a:spcPts val="0"/>
              </a:spcBef>
              <a:spcAft>
                <a:spcPts val="0"/>
              </a:spcAft>
              <a:buClr>
                <a:schemeClr val="lt1"/>
              </a:buClr>
              <a:buSzPts val="1150"/>
              <a:buChar char="●"/>
              <a:defRPr sz="1150">
                <a:solidFill>
                  <a:schemeClr val="lt1"/>
                </a:solidFill>
              </a:defRPr>
            </a:lvl4pPr>
            <a:lvl5pPr marL="2286000" lvl="4" indent="-301625" rtl="0">
              <a:spcBef>
                <a:spcPts val="0"/>
              </a:spcBef>
              <a:spcAft>
                <a:spcPts val="0"/>
              </a:spcAft>
              <a:buClr>
                <a:schemeClr val="lt1"/>
              </a:buClr>
              <a:buSzPts val="1150"/>
              <a:buChar char="○"/>
              <a:defRPr sz="1150">
                <a:solidFill>
                  <a:schemeClr val="lt1"/>
                </a:solidFill>
              </a:defRPr>
            </a:lvl5pPr>
            <a:lvl6pPr marL="2743200" lvl="5" indent="-301625" rtl="0">
              <a:spcBef>
                <a:spcPts val="0"/>
              </a:spcBef>
              <a:spcAft>
                <a:spcPts val="0"/>
              </a:spcAft>
              <a:buClr>
                <a:schemeClr val="lt1"/>
              </a:buClr>
              <a:buSzPts val="1150"/>
              <a:buChar char="■"/>
              <a:defRPr sz="1150">
                <a:solidFill>
                  <a:schemeClr val="lt1"/>
                </a:solidFill>
              </a:defRPr>
            </a:lvl6pPr>
            <a:lvl7pPr marL="3200400" lvl="6" indent="-301625" rtl="0">
              <a:spcBef>
                <a:spcPts val="0"/>
              </a:spcBef>
              <a:spcAft>
                <a:spcPts val="0"/>
              </a:spcAft>
              <a:buClr>
                <a:schemeClr val="lt1"/>
              </a:buClr>
              <a:buSzPts val="1150"/>
              <a:buChar char="●"/>
              <a:defRPr sz="1150">
                <a:solidFill>
                  <a:schemeClr val="lt1"/>
                </a:solidFill>
              </a:defRPr>
            </a:lvl7pPr>
            <a:lvl8pPr marL="3657600" lvl="7" indent="-301625" rtl="0">
              <a:spcBef>
                <a:spcPts val="0"/>
              </a:spcBef>
              <a:spcAft>
                <a:spcPts val="0"/>
              </a:spcAft>
              <a:buClr>
                <a:schemeClr val="lt1"/>
              </a:buClr>
              <a:buSzPts val="1150"/>
              <a:buChar char="○"/>
              <a:defRPr sz="1150">
                <a:solidFill>
                  <a:schemeClr val="lt1"/>
                </a:solidFill>
              </a:defRPr>
            </a:lvl8pPr>
            <a:lvl9pPr marL="4114800" lvl="8" indent="-301625" rtl="0">
              <a:spcBef>
                <a:spcPts val="0"/>
              </a:spcBef>
              <a:spcAft>
                <a:spcPts val="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5" name="Google Shape;55;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6" name="Google Shape;56;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7" name="Google Shape;57;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8" name="Google Shape;58;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9" name="Google Shape;59;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0" name="Google Shape;60;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61" name="Google Shape;61;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62" name="Google Shape;62;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rm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65" name="Google Shape;65;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68" name="Google Shape;68;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1" name="Google Shape;71;p17"/>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72" name="Google Shape;72;p17"/>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5" name="Google Shape;75;p18"/>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6" name="Google Shape;76;p18"/>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7" name="Google Shape;77;p18"/>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8" name="Google Shape;78;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1" name="Google Shape;81;p19"/>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2" name="Google Shape;82;p19"/>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3" name="Google Shape;83;p19"/>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4" name="Google Shape;84;p1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5" name="Google Shape;85;p19"/>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6" name="Google Shape;86;p19"/>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9" name="Google Shape;89;p20"/>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2" name="Google Shape;92;p21"/>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APTION_ONLY_4">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2">
  <p:cSld name="CAPTION_ONLY_1_1_1_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5" name="Google Shape;105;p27"/>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06" name="Google Shape;106;p27"/>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07" name="Google Shape;107;p27"/>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08" name="Google Shape;108;p2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1" name="Google Shape;111;p2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8"/>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8"/>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4" name="Google Shape;114;p28"/>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5" name="Google Shape;115;p28"/>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6" name="Google Shape;116;p28"/>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7" name="Google Shape;117;p28"/>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8" name="Google Shape;118;p28"/>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9"/>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 name="Google Shape;121;p2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22" name="Google Shape;122;p29"/>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24" name="Google Shape;124;p29"/>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5" name="Google Shape;125;p2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31"/>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0" name="Google Shape;130;p31"/>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1" name="Google Shape;131;p31"/>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2" name="Google Shape;132;p31"/>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3" name="Google Shape;133;p3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4" name="Google Shape;134;p31"/>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5" name="Google Shape;135;p31"/>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6" name="Google Shape;136;p31"/>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7" name="Google Shape;137;p31"/>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8" name="Google Shape;138;p31"/>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9" name="Google Shape;139;p31"/>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40" name="Google Shape;140;p31"/>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41" name="Google Shape;141;p31"/>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4" name="Google Shape;144;p32"/>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45" name="Google Shape;145;p3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3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8" name="Google Shape;148;p33"/>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49" name="Google Shape;149;p33"/>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0" name="Google Shape;150;p33"/>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51" name="Google Shape;151;p33"/>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2" name="Google Shape;152;p33"/>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53" name="Google Shape;153;p33"/>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4" name="Google Shape;154;p33"/>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55" name="Google Shape;155;p33"/>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4"/>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8" name="Google Shape;158;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1">
  <p:cSld name="TITLE_ONLY_1_1">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1" name="Google Shape;161;p35"/>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4" name="Google Shape;164;p36"/>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37"/>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 Credits">
  <p:cSld name="SECTION_HEADER_1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0" name="Google Shape;170;p3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1" name="Google Shape;171;p38"/>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4" name="Google Shape;174;p39"/>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7" name="Google Shape;177;p4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SECTION_HEADER_3">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41"/>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0" name="Google Shape;180;p41"/>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81" name="Google Shape;181;p41"/>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hree Columns  1">
  <p:cSld name="SECTION_TITLE_AND_DESCRIPTION_1_1_5">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42"/>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4" name="Google Shape;184;p42"/>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5" name="Google Shape;185;p42"/>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6" name="Google Shape;186;p42"/>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7" name="Google Shape;187;p42"/>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8" name="Google Shape;188;p42"/>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9" name="Google Shape;189;p42"/>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2">
  <p:cSld name="ONE_COLUMN_TEXT_2">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43"/>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43"/>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2">
  <p:cSld name="CAPTION_ONLY_5">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4"/>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Design 2 1">
  <p:cSld name="CAPTION_ONLY_1_1_1_4">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4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3">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47"/>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1" name="Google Shape;201;p47"/>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02" name="Google Shape;202;p47"/>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Text 1 1">
  <p:cSld name="TITLE_ONLY_1_2">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4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5" name="Google Shape;205;p48"/>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 Credits 1">
  <p:cSld name="SECTION_HEADER_1_2">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49"/>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08" name="Google Shape;208;p49"/>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09" name="Google Shape;209;p49"/>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3">
  <p:cSld name="SECTION_HEADER_4">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12" name="Google Shape;212;p50"/>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13" name="Google Shape;213;p50"/>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Three Columns  2">
  <p:cSld name="SECTION_TITLE_AND_DESCRIPTION_1_1_6">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51"/>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16" name="Google Shape;216;p51"/>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7" name="Google Shape;217;p51"/>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18" name="Google Shape;218;p51"/>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9" name="Google Shape;219;p5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0" name="Google Shape;220;p51"/>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21" name="Google Shape;221;p51"/>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3">
  <p:cSld name="ONE_COLUMN_TEXT_3">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52"/>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4" name="Google Shape;224;p52"/>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3">
  <p:cSld name="CAPTION_ONLY_6">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5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Design 2 2">
  <p:cSld name="CAPTION_ONLY_1_1_1_5">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3">
  <p:cSld name="TITLE_ONLY_3">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5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3">
  <p:cSld name="SECTION_TITLE_AND_DESCRIPTION_4">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56"/>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56"/>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34" name="Google Shape;234;p56"/>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Text 1 2">
  <p:cSld name="TITLE_ONLY_1_3">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5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37" name="Google Shape;237;p57"/>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 Credits 2">
  <p:cSld name="SECTION_HEADER_1_3">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5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40" name="Google Shape;240;p5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41" name="Google Shape;241;p58"/>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60"/>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247" name="Google Shape;247;p60"/>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48"/>
        <p:cNvGrpSpPr/>
        <p:nvPr/>
      </p:nvGrpSpPr>
      <p:grpSpPr>
        <a:xfrm>
          <a:off x="0" y="0"/>
          <a:ext cx="0" cy="0"/>
          <a:chOff x="0" y="0"/>
          <a:chExt cx="0" cy="0"/>
        </a:xfrm>
      </p:grpSpPr>
      <p:sp>
        <p:nvSpPr>
          <p:cNvPr id="249" name="Google Shape;249;p61"/>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50" name="Google Shape;250;p61"/>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51" name="Google Shape;251;p61"/>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6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4" name="Google Shape;254;p62"/>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6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7" name="Google Shape;257;p63"/>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58" name="Google Shape;258;p63"/>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65"/>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3" name="Google Shape;263;p65"/>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66"/>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pic>
        <p:nvPicPr>
          <p:cNvPr id="266" name="Google Shape;266;p66"/>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67" name="Google Shape;267;p66"/>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67"/>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0" name="Google Shape;270;p67"/>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71" name="Google Shape;271;p67"/>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p68"/>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69"/>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76" name="Google Shape;276;p69"/>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a:solidFill>
                  <a:schemeClr val="accent1"/>
                </a:solidFill>
              </a:defRPr>
            </a:lvl1pPr>
            <a:lvl2pPr marL="914400" lvl="1" indent="-342900" algn="ctr" rtl="0">
              <a:spcBef>
                <a:spcPts val="1600"/>
              </a:spcBef>
              <a:spcAft>
                <a:spcPts val="0"/>
              </a:spcAft>
              <a:buClr>
                <a:schemeClr val="accent1"/>
              </a:buClr>
              <a:buSzPts val="1800"/>
              <a:buChar char="○"/>
              <a:defRPr sz="1800">
                <a:solidFill>
                  <a:schemeClr val="accent1"/>
                </a:solidFill>
              </a:defRPr>
            </a:lvl2pPr>
            <a:lvl3pPr marL="1371600" lvl="2" indent="-342900" algn="ctr" rtl="0">
              <a:spcBef>
                <a:spcPts val="1600"/>
              </a:spcBef>
              <a:spcAft>
                <a:spcPts val="0"/>
              </a:spcAft>
              <a:buClr>
                <a:schemeClr val="accent1"/>
              </a:buClr>
              <a:buSzPts val="1800"/>
              <a:buChar char="■"/>
              <a:defRPr sz="1800">
                <a:solidFill>
                  <a:schemeClr val="accent1"/>
                </a:solidFill>
              </a:defRPr>
            </a:lvl3pPr>
            <a:lvl4pPr marL="1828800" lvl="3" indent="-342900" algn="ctr" rtl="0">
              <a:spcBef>
                <a:spcPts val="1600"/>
              </a:spcBef>
              <a:spcAft>
                <a:spcPts val="0"/>
              </a:spcAft>
              <a:buClr>
                <a:schemeClr val="accent1"/>
              </a:buClr>
              <a:buSzPts val="1800"/>
              <a:buChar char="●"/>
              <a:defRPr sz="1800">
                <a:solidFill>
                  <a:schemeClr val="accent1"/>
                </a:solidFill>
              </a:defRPr>
            </a:lvl4pPr>
            <a:lvl5pPr marL="2286000" lvl="4" indent="-342900" algn="ctr" rtl="0">
              <a:spcBef>
                <a:spcPts val="1600"/>
              </a:spcBef>
              <a:spcAft>
                <a:spcPts val="0"/>
              </a:spcAft>
              <a:buClr>
                <a:schemeClr val="accent1"/>
              </a:buClr>
              <a:buSzPts val="1800"/>
              <a:buChar char="○"/>
              <a:defRPr sz="1800">
                <a:solidFill>
                  <a:schemeClr val="accent1"/>
                </a:solidFill>
              </a:defRPr>
            </a:lvl5pPr>
            <a:lvl6pPr marL="2743200" lvl="5" indent="-342900" algn="ctr" rtl="0">
              <a:spcBef>
                <a:spcPts val="1600"/>
              </a:spcBef>
              <a:spcAft>
                <a:spcPts val="0"/>
              </a:spcAft>
              <a:buClr>
                <a:schemeClr val="accent1"/>
              </a:buClr>
              <a:buSzPts val="1800"/>
              <a:buChar char="■"/>
              <a:defRPr sz="1800">
                <a:solidFill>
                  <a:schemeClr val="accent1"/>
                </a:solidFill>
              </a:defRPr>
            </a:lvl6pPr>
            <a:lvl7pPr marL="3200400" lvl="6" indent="-342900" algn="ctr" rtl="0">
              <a:spcBef>
                <a:spcPts val="1600"/>
              </a:spcBef>
              <a:spcAft>
                <a:spcPts val="0"/>
              </a:spcAft>
              <a:buClr>
                <a:schemeClr val="accent1"/>
              </a:buClr>
              <a:buSzPts val="1800"/>
              <a:buChar char="●"/>
              <a:defRPr sz="1800">
                <a:solidFill>
                  <a:schemeClr val="accent1"/>
                </a:solidFill>
              </a:defRPr>
            </a:lvl7pPr>
            <a:lvl8pPr marL="3657600" lvl="7" indent="-342900" algn="ctr" rtl="0">
              <a:spcBef>
                <a:spcPts val="1600"/>
              </a:spcBef>
              <a:spcAft>
                <a:spcPts val="0"/>
              </a:spcAft>
              <a:buClr>
                <a:schemeClr val="accent1"/>
              </a:buClr>
              <a:buSzPts val="1800"/>
              <a:buChar char="○"/>
              <a:defRPr sz="1800">
                <a:solidFill>
                  <a:schemeClr val="accent1"/>
                </a:solidFill>
              </a:defRPr>
            </a:lvl8pPr>
            <a:lvl9pPr marL="4114800" lvl="8" indent="-342900" algn="ctr" rtl="0">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7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0" name="Google Shape;280;p71"/>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p72"/>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3" name="Google Shape;283;p72"/>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4" name="Google Shape;284;p72"/>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5" name="Google Shape;285;p72"/>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6" name="Google Shape;286;p72"/>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7" name="Google Shape;287;p72"/>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8" name="Google Shape;288;p72"/>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289" name="Google Shape;289;p72"/>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290" name="Google Shape;290;p72"/>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73"/>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293" name="Google Shape;293;p73"/>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74"/>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296" name="Google Shape;296;p74"/>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7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99" name="Google Shape;299;p7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0" name="Google Shape;300;p7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1" name="Google Shape;301;p7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2" name="Google Shape;302;p7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303"/>
        <p:cNvGrpSpPr/>
        <p:nvPr/>
      </p:nvGrpSpPr>
      <p:grpSpPr>
        <a:xfrm>
          <a:off x="0" y="0"/>
          <a:ext cx="0" cy="0"/>
          <a:chOff x="0" y="0"/>
          <a:chExt cx="0" cy="0"/>
        </a:xfrm>
      </p:grpSpPr>
      <p:sp>
        <p:nvSpPr>
          <p:cNvPr id="304" name="Google Shape;304;p7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5" name="Google Shape;305;p7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6" name="Google Shape;306;p7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7" name="Google Shape;307;p7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8" name="Google Shape;308;p7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09" name="Google Shape;309;p7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10" name="Google Shape;310;p7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311"/>
        <p:cNvGrpSpPr/>
        <p:nvPr/>
      </p:nvGrpSpPr>
      <p:grpSpPr>
        <a:xfrm>
          <a:off x="0" y="0"/>
          <a:ext cx="0" cy="0"/>
          <a:chOff x="0" y="0"/>
          <a:chExt cx="0" cy="0"/>
        </a:xfrm>
      </p:grpSpPr>
      <p:sp>
        <p:nvSpPr>
          <p:cNvPr id="312" name="Google Shape;312;p77"/>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313" name="Google Shape;313;p77"/>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Google Shape;315;p78"/>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316"/>
        <p:cNvGrpSpPr/>
        <p:nvPr/>
      </p:nvGrpSpPr>
      <p:grpSpPr>
        <a:xfrm>
          <a:off x="0" y="0"/>
          <a:ext cx="0" cy="0"/>
          <a:chOff x="0" y="0"/>
          <a:chExt cx="0" cy="0"/>
        </a:xfrm>
      </p:grpSpPr>
      <p:sp>
        <p:nvSpPr>
          <p:cNvPr id="317" name="Google Shape;317;p79"/>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8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320"/>
        <p:cNvGrpSpPr/>
        <p:nvPr/>
      </p:nvGrpSpPr>
      <p:grpSpPr>
        <a:xfrm>
          <a:off x="0" y="0"/>
          <a:ext cx="0" cy="0"/>
          <a:chOff x="0" y="0"/>
          <a:chExt cx="0" cy="0"/>
        </a:xfrm>
      </p:grpSpPr>
      <p:sp>
        <p:nvSpPr>
          <p:cNvPr id="321" name="Google Shape;321;p8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82"/>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4" name="Google Shape;324;p82"/>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5" name="Google Shape;325;p82"/>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6" name="Google Shape;326;p82"/>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27" name="Google Shape;327;p82"/>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8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0" name="Google Shape;330;p83"/>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1" name="Google Shape;331;p83"/>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2" name="Google Shape;332;p83"/>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3" name="Google Shape;333;p83"/>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4" name="Google Shape;334;p83"/>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5" name="Google Shape;335;p83"/>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6" name="Google Shape;336;p83"/>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7" name="Google Shape;337;p83"/>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338"/>
        <p:cNvGrpSpPr/>
        <p:nvPr/>
      </p:nvGrpSpPr>
      <p:grpSpPr>
        <a:xfrm>
          <a:off x="0" y="0"/>
          <a:ext cx="0" cy="0"/>
          <a:chOff x="0" y="0"/>
          <a:chExt cx="0" cy="0"/>
        </a:xfrm>
      </p:grpSpPr>
      <p:sp>
        <p:nvSpPr>
          <p:cNvPr id="339" name="Google Shape;339;p84"/>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0" name="Google Shape;340;p84"/>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341" name="Google Shape;341;p84"/>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2" name="Google Shape;342;p84"/>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343" name="Google Shape;343;p84"/>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4" name="Google Shape;344;p84"/>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85"/>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47" name="Google Shape;347;p85"/>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8" name="Google Shape;348;p85"/>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49" name="Google Shape;349;p85"/>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0" name="Google Shape;350;p8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51" name="Google Shape;351;p85"/>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2" name="Google Shape;352;p85"/>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3" name="Google Shape;353;p85"/>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4" name="Google Shape;354;p85"/>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5" name="Google Shape;355;p85"/>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6" name="Google Shape;356;p85"/>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7" name="Google Shape;357;p85"/>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8" name="Google Shape;358;p85"/>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86"/>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61" name="Google Shape;361;p86"/>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362" name="Google Shape;362;p86"/>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3" name="Google Shape;363;p86"/>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364" name="Google Shape;364;p86"/>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5" name="Google Shape;365;p86"/>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66" name="Google Shape;366;p86"/>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7" name="Google Shape;367;p86"/>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68" name="Google Shape;368;p86"/>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369"/>
        <p:cNvGrpSpPr/>
        <p:nvPr/>
      </p:nvGrpSpPr>
      <p:grpSpPr>
        <a:xfrm>
          <a:off x="0" y="0"/>
          <a:ext cx="0" cy="0"/>
          <a:chOff x="0" y="0"/>
          <a:chExt cx="0" cy="0"/>
        </a:xfrm>
      </p:grpSpPr>
      <p:sp>
        <p:nvSpPr>
          <p:cNvPr id="370" name="Google Shape;370;p87"/>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71" name="Google Shape;371;p8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372"/>
        <p:cNvGrpSpPr/>
        <p:nvPr/>
      </p:nvGrpSpPr>
      <p:grpSpPr>
        <a:xfrm>
          <a:off x="0" y="0"/>
          <a:ext cx="0" cy="0"/>
          <a:chOff x="0" y="0"/>
          <a:chExt cx="0" cy="0"/>
        </a:xfrm>
      </p:grpSpPr>
      <p:sp>
        <p:nvSpPr>
          <p:cNvPr id="373" name="Google Shape;373;p8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74" name="Google Shape;374;p88"/>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375"/>
        <p:cNvGrpSpPr/>
        <p:nvPr/>
      </p:nvGrpSpPr>
      <p:grpSpPr>
        <a:xfrm>
          <a:off x="0" y="0"/>
          <a:ext cx="0" cy="0"/>
          <a:chOff x="0" y="0"/>
          <a:chExt cx="0" cy="0"/>
        </a:xfrm>
      </p:grpSpPr>
      <p:sp>
        <p:nvSpPr>
          <p:cNvPr id="376" name="Google Shape;376;p8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77" name="Google Shape;377;p8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p90"/>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80" name="Google Shape;380;p90"/>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381"/>
        <p:cNvGrpSpPr/>
        <p:nvPr/>
      </p:nvGrpSpPr>
      <p:grpSpPr>
        <a:xfrm>
          <a:off x="0" y="0"/>
          <a:ext cx="0" cy="0"/>
          <a:chOff x="0" y="0"/>
          <a:chExt cx="0" cy="0"/>
        </a:xfrm>
      </p:grpSpPr>
      <p:sp>
        <p:nvSpPr>
          <p:cNvPr id="382" name="Google Shape;382;p91"/>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83" name="Google Shape;383;p91"/>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384" name="Google Shape;384;p91"/>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385"/>
        <p:cNvGrpSpPr/>
        <p:nvPr/>
      </p:nvGrpSpPr>
      <p:grpSpPr>
        <a:xfrm>
          <a:off x="0" y="0"/>
          <a:ext cx="0" cy="0"/>
          <a:chOff x="0" y="0"/>
          <a:chExt cx="0" cy="0"/>
        </a:xfrm>
      </p:grpSpPr>
      <p:sp>
        <p:nvSpPr>
          <p:cNvPr id="386" name="Google Shape;386;p9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87" name="Google Shape;387;p92"/>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388"/>
        <p:cNvGrpSpPr/>
        <p:nvPr/>
      </p:nvGrpSpPr>
      <p:grpSpPr>
        <a:xfrm>
          <a:off x="0" y="0"/>
          <a:ext cx="0" cy="0"/>
          <a:chOff x="0" y="0"/>
          <a:chExt cx="0" cy="0"/>
        </a:xfrm>
      </p:grpSpPr>
      <p:sp>
        <p:nvSpPr>
          <p:cNvPr id="389" name="Google Shape;389;p9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0" name="Google Shape;390;p93"/>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42"/>
        <p:cNvGrpSpPr/>
        <p:nvPr/>
      </p:nvGrpSpPr>
      <p:grpSpPr>
        <a:xfrm>
          <a:off x="0" y="0"/>
          <a:ext cx="0" cy="0"/>
          <a:chOff x="0" y="0"/>
          <a:chExt cx="0" cy="0"/>
        </a:xfrm>
      </p:grpSpPr>
      <p:sp>
        <p:nvSpPr>
          <p:cNvPr id="243" name="Google Shape;243;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244" name="Google Shape;244;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7/s00439-021-02402-z"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hyperlink" Target="https://doi.org/10.3390/buildings1204045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www.pokemonimagerecognition.com"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4"/>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Pokémon Image Recognition</a:t>
            </a:r>
            <a:endParaRPr/>
          </a:p>
        </p:txBody>
      </p:sp>
      <p:sp>
        <p:nvSpPr>
          <p:cNvPr id="396" name="Google Shape;396;p94"/>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Group 3: Eric Nieters, Ritwik Raj Saxena, and Ibrahim Mamudu</a:t>
            </a:r>
            <a:endParaRPr/>
          </a:p>
        </p:txBody>
      </p:sp>
      <p:sp>
        <p:nvSpPr>
          <p:cNvPr id="397" name="Google Shape;397;p94"/>
          <p:cNvSpPr txBox="1">
            <a:spLocks noGrp="1"/>
          </p:cNvSpPr>
          <p:nvPr>
            <p:ph type="ctrTitle"/>
          </p:nvPr>
        </p:nvSpPr>
        <p:spPr>
          <a:xfrm>
            <a:off x="2021100" y="3041550"/>
            <a:ext cx="51018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CS 5232 - Machine Learning and Data Mining</a:t>
            </a:r>
            <a:endParaRPr sz="2200" b="0">
              <a:latin typeface="Montserrat ExtraLight"/>
              <a:ea typeface="Montserrat ExtraLight"/>
              <a:cs typeface="Montserrat ExtraLight"/>
              <a:sym typeface="Montserrat ExtraLight"/>
            </a:endParaRPr>
          </a:p>
        </p:txBody>
      </p:sp>
      <p:cxnSp>
        <p:nvCxnSpPr>
          <p:cNvPr id="398" name="Google Shape;398;p94"/>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3"/>
          <p:cNvSpPr txBox="1">
            <a:spLocks noGrp="1"/>
          </p:cNvSpPr>
          <p:nvPr>
            <p:ph type="ctrTitle"/>
          </p:nvPr>
        </p:nvSpPr>
        <p:spPr>
          <a:xfrm>
            <a:off x="525125" y="228900"/>
            <a:ext cx="8159700" cy="592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000">
                <a:latin typeface="Comfortaa"/>
                <a:ea typeface="Comfortaa"/>
                <a:cs typeface="Comfortaa"/>
                <a:sym typeface="Comfortaa"/>
              </a:rPr>
              <a:t>The algorithms we used </a:t>
            </a:r>
            <a:endParaRPr sz="3000">
              <a:latin typeface="Comfortaa"/>
              <a:ea typeface="Comfortaa"/>
              <a:cs typeface="Comfortaa"/>
              <a:sym typeface="Comfortaa"/>
            </a:endParaRPr>
          </a:p>
        </p:txBody>
      </p:sp>
      <p:pic>
        <p:nvPicPr>
          <p:cNvPr id="470" name="Google Shape;470;p103"/>
          <p:cNvPicPr preferRelativeResize="0"/>
          <p:nvPr/>
        </p:nvPicPr>
        <p:blipFill>
          <a:blip r:embed="rId3">
            <a:alphaModFix/>
          </a:blip>
          <a:stretch>
            <a:fillRect/>
          </a:stretch>
        </p:blipFill>
        <p:spPr>
          <a:xfrm>
            <a:off x="2477499" y="929100"/>
            <a:ext cx="4220050" cy="37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4"/>
          <p:cNvSpPr txBox="1">
            <a:spLocks noGrp="1"/>
          </p:cNvSpPr>
          <p:nvPr>
            <p:ph type="ctrTitle"/>
          </p:nvPr>
        </p:nvSpPr>
        <p:spPr>
          <a:xfrm>
            <a:off x="525125" y="323150"/>
            <a:ext cx="8159700" cy="616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000">
                <a:latin typeface="Comfortaa"/>
                <a:ea typeface="Comfortaa"/>
                <a:cs typeface="Comfortaa"/>
                <a:sym typeface="Comfortaa"/>
              </a:rPr>
              <a:t>An overview of Neural Networks </a:t>
            </a:r>
            <a:endParaRPr sz="4000">
              <a:latin typeface="Comfortaa"/>
              <a:ea typeface="Comfortaa"/>
              <a:cs typeface="Comfortaa"/>
              <a:sym typeface="Comfortaa"/>
            </a:endParaRPr>
          </a:p>
        </p:txBody>
      </p:sp>
      <p:pic>
        <p:nvPicPr>
          <p:cNvPr id="476" name="Google Shape;476;p104"/>
          <p:cNvPicPr preferRelativeResize="0"/>
          <p:nvPr/>
        </p:nvPicPr>
        <p:blipFill>
          <a:blip r:embed="rId3">
            <a:alphaModFix/>
          </a:blip>
          <a:stretch>
            <a:fillRect/>
          </a:stretch>
        </p:blipFill>
        <p:spPr>
          <a:xfrm>
            <a:off x="152400" y="1057425"/>
            <a:ext cx="8839199" cy="384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5"/>
          <p:cNvSpPr txBox="1">
            <a:spLocks noGrp="1"/>
          </p:cNvSpPr>
          <p:nvPr>
            <p:ph type="title" idx="4"/>
          </p:nvPr>
        </p:nvSpPr>
        <p:spPr>
          <a:xfrm>
            <a:off x="372375" y="189000"/>
            <a:ext cx="7381500" cy="94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Convolutional Neural Networks (CNN)</a:t>
            </a:r>
            <a:endParaRPr sz="3200" b="1">
              <a:solidFill>
                <a:schemeClr val="lt1"/>
              </a:solidFill>
              <a:latin typeface="Comfortaa"/>
              <a:ea typeface="Comfortaa"/>
              <a:cs typeface="Comfortaa"/>
              <a:sym typeface="Comfortaa"/>
            </a:endParaRPr>
          </a:p>
        </p:txBody>
      </p:sp>
      <p:sp>
        <p:nvSpPr>
          <p:cNvPr id="482" name="Google Shape;482;p105"/>
          <p:cNvSpPr txBox="1">
            <a:spLocks noGrp="1"/>
          </p:cNvSpPr>
          <p:nvPr>
            <p:ph type="body" idx="4294967295"/>
          </p:nvPr>
        </p:nvSpPr>
        <p:spPr>
          <a:xfrm>
            <a:off x="581650" y="1130400"/>
            <a:ext cx="7707900" cy="3477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Each layer performs convolutions on images </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Convolutions enable the architecture to extract features from each image exhaustively.</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CNNs are usually deep to very deep architectures, depending on the number of convolution operations involved. Usually higher the number of convolutions, better is the feature extraction, and better is the prediction power of the model</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They are usually used as the pretrained models as well as the new classifiers in a Transfer Learning setup for object or image classification.</a:t>
            </a:r>
            <a:endParaRPr sz="1500" b="1">
              <a:solidFill>
                <a:schemeClr val="lt1"/>
              </a:solidFill>
              <a:latin typeface="Comfortaa"/>
              <a:ea typeface="Comfortaa"/>
              <a:cs typeface="Comfortaa"/>
              <a:sym typeface="Comfortaa"/>
            </a:endParaRPr>
          </a:p>
          <a:p>
            <a:pPr marL="457200" lvl="0" indent="0" algn="l" rtl="0">
              <a:spcBef>
                <a:spcPts val="1200"/>
              </a:spcBef>
              <a:spcAft>
                <a:spcPts val="1200"/>
              </a:spcAft>
              <a:buNone/>
            </a:pPr>
            <a:endParaRPr sz="1500" b="1">
              <a:solidFill>
                <a:schemeClr val="lt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06"/>
          <p:cNvSpPr txBox="1">
            <a:spLocks noGrp="1"/>
          </p:cNvSpPr>
          <p:nvPr>
            <p:ph type="title" idx="4"/>
          </p:nvPr>
        </p:nvSpPr>
        <p:spPr>
          <a:xfrm>
            <a:off x="372375" y="189000"/>
            <a:ext cx="4530600" cy="941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chemeClr val="lt1"/>
                </a:solidFill>
                <a:latin typeface="Comfortaa"/>
                <a:ea typeface="Comfortaa"/>
                <a:cs typeface="Comfortaa"/>
                <a:sym typeface="Comfortaa"/>
              </a:rPr>
              <a:t>Distinctive Features of Convolutional Neural Networks (CNN)</a:t>
            </a:r>
            <a:endParaRPr sz="3200" b="1">
              <a:solidFill>
                <a:schemeClr val="lt1"/>
              </a:solidFill>
              <a:latin typeface="Comfortaa"/>
              <a:ea typeface="Comfortaa"/>
              <a:cs typeface="Comfortaa"/>
              <a:sym typeface="Comfortaa"/>
            </a:endParaRPr>
          </a:p>
        </p:txBody>
      </p:sp>
      <p:pic>
        <p:nvPicPr>
          <p:cNvPr id="488" name="Google Shape;488;p106"/>
          <p:cNvPicPr preferRelativeResize="0"/>
          <p:nvPr/>
        </p:nvPicPr>
        <p:blipFill>
          <a:blip r:embed="rId3">
            <a:alphaModFix/>
          </a:blip>
          <a:stretch>
            <a:fillRect/>
          </a:stretch>
        </p:blipFill>
        <p:spPr>
          <a:xfrm>
            <a:off x="3829050" y="76200"/>
            <a:ext cx="5143501" cy="5143501"/>
          </a:xfrm>
          <a:prstGeom prst="rect">
            <a:avLst/>
          </a:prstGeom>
          <a:noFill/>
          <a:ln>
            <a:noFill/>
          </a:ln>
        </p:spPr>
      </p:pic>
      <p:pic>
        <p:nvPicPr>
          <p:cNvPr id="489" name="Google Shape;489;p106"/>
          <p:cNvPicPr preferRelativeResize="0"/>
          <p:nvPr/>
        </p:nvPicPr>
        <p:blipFill>
          <a:blip r:embed="rId4">
            <a:alphaModFix/>
          </a:blip>
          <a:stretch>
            <a:fillRect/>
          </a:stretch>
        </p:blipFill>
        <p:spPr>
          <a:xfrm>
            <a:off x="5053013" y="1385663"/>
            <a:ext cx="2695575" cy="2638425"/>
          </a:xfrm>
          <a:prstGeom prst="rect">
            <a:avLst/>
          </a:prstGeom>
          <a:noFill/>
          <a:ln>
            <a:noFill/>
          </a:ln>
        </p:spPr>
      </p:pic>
      <p:pic>
        <p:nvPicPr>
          <p:cNvPr id="490" name="Google Shape;490;p106"/>
          <p:cNvPicPr preferRelativeResize="0"/>
          <p:nvPr/>
        </p:nvPicPr>
        <p:blipFill>
          <a:blip r:embed="rId5">
            <a:alphaModFix/>
          </a:blip>
          <a:stretch>
            <a:fillRect/>
          </a:stretch>
        </p:blipFill>
        <p:spPr>
          <a:xfrm>
            <a:off x="4957775" y="1090400"/>
            <a:ext cx="2886075" cy="322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07"/>
          <p:cNvSpPr txBox="1">
            <a:spLocks noGrp="1"/>
          </p:cNvSpPr>
          <p:nvPr>
            <p:ph type="subTitle" idx="1"/>
          </p:nvPr>
        </p:nvSpPr>
        <p:spPr>
          <a:xfrm>
            <a:off x="195900" y="336600"/>
            <a:ext cx="8752200" cy="44703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2200" dirty="0">
                <a:latin typeface="Comfortaa"/>
                <a:ea typeface="Comfortaa"/>
                <a:cs typeface="Comfortaa"/>
                <a:sym typeface="Comfortaa"/>
              </a:rPr>
              <a:t>We used Convolutional Neural Networks for image classification because </a:t>
            </a:r>
            <a:endParaRPr sz="2200" dirty="0">
              <a:latin typeface="Comfortaa"/>
              <a:ea typeface="Comfortaa"/>
              <a:cs typeface="Comfortaa"/>
              <a:sym typeface="Comfortaa"/>
            </a:endParaRPr>
          </a:p>
          <a:p>
            <a:pPr marL="457200" lvl="0" indent="-368300" algn="just" rtl="0">
              <a:lnSpc>
                <a:spcPct val="115000"/>
              </a:lnSpc>
              <a:spcBef>
                <a:spcPts val="1200"/>
              </a:spcBef>
              <a:spcAft>
                <a:spcPts val="0"/>
              </a:spcAft>
              <a:buSzPts val="2200"/>
              <a:buFont typeface="Comfortaa"/>
              <a:buAutoNum type="arabicPeriod"/>
            </a:pPr>
            <a:r>
              <a:rPr lang="en" sz="2200" dirty="0">
                <a:latin typeface="Comfortaa"/>
                <a:ea typeface="Comfortaa"/>
                <a:cs typeface="Comfortaa"/>
                <a:sym typeface="Comfortaa"/>
              </a:rPr>
              <a:t>They were created specifically for image classification; they efficiently recognize patterns from the images.</a:t>
            </a:r>
          </a:p>
          <a:p>
            <a:pPr marL="457200" lvl="0" indent="-368300" algn="just" rtl="0">
              <a:lnSpc>
                <a:spcPct val="115000"/>
              </a:lnSpc>
              <a:spcBef>
                <a:spcPts val="1200"/>
              </a:spcBef>
              <a:spcAft>
                <a:spcPts val="0"/>
              </a:spcAft>
              <a:buSzPts val="2200"/>
              <a:buFont typeface="Comfortaa"/>
              <a:buAutoNum type="arabicPeriod"/>
            </a:pPr>
            <a:r>
              <a:rPr lang="en" sz="2200" dirty="0">
                <a:latin typeface="Comfortaa"/>
                <a:ea typeface="Comfortaa"/>
                <a:cs typeface="Comfortaa"/>
                <a:sym typeface="Comfortaa"/>
              </a:rPr>
              <a:t>They focus on efficacious color recognition and different color planes</a:t>
            </a:r>
            <a:endParaRPr sz="2200" dirty="0">
              <a:latin typeface="Comfortaa"/>
              <a:ea typeface="Comfortaa"/>
              <a:cs typeface="Comfortaa"/>
              <a:sym typeface="Comfortaa"/>
            </a:endParaRPr>
          </a:p>
          <a:p>
            <a:pPr marL="457200" lvl="0" indent="-368300" algn="just" rtl="0">
              <a:lnSpc>
                <a:spcPct val="115000"/>
              </a:lnSpc>
              <a:spcBef>
                <a:spcPts val="0"/>
              </a:spcBef>
              <a:spcAft>
                <a:spcPts val="0"/>
              </a:spcAft>
              <a:buSzPts val="2200"/>
              <a:buFont typeface="Comfortaa"/>
              <a:buAutoNum type="arabicPeriod"/>
            </a:pPr>
            <a:endParaRPr lang="en" sz="2200" dirty="0">
              <a:latin typeface="Comfortaa"/>
              <a:ea typeface="Comfortaa"/>
              <a:cs typeface="Comfortaa"/>
              <a:sym typeface="Comfortaa"/>
            </a:endParaRPr>
          </a:p>
          <a:p>
            <a:pPr marL="457200" lvl="0" indent="-368300" algn="just" rtl="0">
              <a:lnSpc>
                <a:spcPct val="115000"/>
              </a:lnSpc>
              <a:spcBef>
                <a:spcPts val="0"/>
              </a:spcBef>
              <a:spcAft>
                <a:spcPts val="0"/>
              </a:spcAft>
              <a:buSzPts val="2200"/>
              <a:buFont typeface="Comfortaa"/>
              <a:buAutoNum type="arabicPeriod"/>
            </a:pPr>
            <a:r>
              <a:rPr lang="en" sz="2200" dirty="0">
                <a:latin typeface="Comfortaa"/>
                <a:ea typeface="Comfortaa"/>
                <a:cs typeface="Comfortaa"/>
                <a:sym typeface="Comfortaa"/>
              </a:rPr>
              <a:t>They minutely track extremely critical features, like edges, on each image to produce an immensely precise prediction. </a:t>
            </a:r>
            <a:endParaRPr sz="2200" dirty="0">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08"/>
          <p:cNvSpPr txBox="1">
            <a:spLocks noGrp="1"/>
          </p:cNvSpPr>
          <p:nvPr>
            <p:ph type="title" idx="4"/>
          </p:nvPr>
        </p:nvSpPr>
        <p:spPr>
          <a:xfrm>
            <a:off x="323150" y="224050"/>
            <a:ext cx="8509500" cy="4421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2100" dirty="0">
                <a:solidFill>
                  <a:schemeClr val="lt1"/>
                </a:solidFill>
                <a:latin typeface="Comfortaa"/>
                <a:ea typeface="Comfortaa"/>
                <a:cs typeface="Comfortaa"/>
                <a:sym typeface="Comfortaa"/>
              </a:rPr>
              <a:t>For our CNN implementation, we have used the InceptionResNetV2 model. It:</a:t>
            </a:r>
            <a:endParaRPr sz="2100" dirty="0">
              <a:solidFill>
                <a:schemeClr val="lt1"/>
              </a:solidFill>
              <a:latin typeface="Comfortaa"/>
              <a:ea typeface="Comfortaa"/>
              <a:cs typeface="Comfortaa"/>
              <a:sym typeface="Comfortaa"/>
            </a:endParaRPr>
          </a:p>
          <a:p>
            <a:pPr marL="457200" lvl="0" indent="-361950" algn="just" rtl="0">
              <a:lnSpc>
                <a:spcPct val="115000"/>
              </a:lnSpc>
              <a:spcBef>
                <a:spcPts val="120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Is coded in the Keras package within the TensorFlow library of Python.</a:t>
            </a:r>
            <a:endParaRPr sz="2100" dirty="0">
              <a:solidFill>
                <a:schemeClr val="lt1"/>
              </a:solidFill>
              <a:latin typeface="Comfortaa"/>
              <a:ea typeface="Comfortaa"/>
              <a:cs typeface="Comfortaa"/>
              <a:sym typeface="Comfortaa"/>
            </a:endParaRPr>
          </a:p>
          <a:p>
            <a:pPr marL="457200" lvl="0" indent="-361950" algn="just" rtl="0">
              <a:lnSpc>
                <a:spcPct val="115000"/>
              </a:lnSpc>
              <a:spcBef>
                <a:spcPts val="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Is a pretrained model trained on Imagenet dataset</a:t>
            </a:r>
            <a:endParaRPr sz="2100" dirty="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Uses the Inception family of architectures, created by Google</a:t>
            </a:r>
            <a:endParaRPr sz="2100" dirty="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Integrates Inception model with the idea of residual connections (ResNet). </a:t>
            </a:r>
            <a:endParaRPr sz="2100" dirty="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Is described as a very deep architecture </a:t>
            </a:r>
            <a:endParaRPr sz="2100" dirty="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dirty="0">
                <a:solidFill>
                  <a:schemeClr val="lt1"/>
                </a:solidFill>
                <a:latin typeface="Comfortaa"/>
                <a:ea typeface="Comfortaa"/>
                <a:cs typeface="Comfortaa"/>
                <a:sym typeface="Comfortaa"/>
              </a:rPr>
              <a:t>Was developed with the aim to enhance algorithmic performance, primarily in image detection, classification, processing and prediction.</a:t>
            </a:r>
            <a:endParaRPr sz="2100" dirty="0">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2100" dirty="0">
              <a:latin typeface="Comfortaa"/>
              <a:ea typeface="Comfortaa"/>
              <a:cs typeface="Comfortaa"/>
              <a:sym typeface="Comfortaa"/>
            </a:endParaRPr>
          </a:p>
          <a:p>
            <a:pPr marL="0" lvl="0" indent="0" algn="just" rtl="0">
              <a:spcBef>
                <a:spcPts val="0"/>
              </a:spcBef>
              <a:spcAft>
                <a:spcPts val="0"/>
              </a:spcAft>
              <a:buNone/>
            </a:pPr>
            <a:endParaRPr sz="2100" dirty="0">
              <a:solidFill>
                <a:schemeClr val="lt1"/>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9"/>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06" name="Google Shape;506;p109"/>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7" name="Google Shape;507;p109"/>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08" name="Google Shape;508;p109"/>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9" name="Google Shape;509;p10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0" name="Google Shape;510;p109"/>
          <p:cNvPicPr preferRelativeResize="0"/>
          <p:nvPr/>
        </p:nvPicPr>
        <p:blipFill>
          <a:blip r:embed="rId3">
            <a:alphaModFix/>
          </a:blip>
          <a:stretch>
            <a:fillRect/>
          </a:stretch>
        </p:blipFill>
        <p:spPr>
          <a:xfrm>
            <a:off x="0" y="-10925"/>
            <a:ext cx="9144001" cy="51653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10"/>
          <p:cNvPicPr preferRelativeResize="0"/>
          <p:nvPr/>
        </p:nvPicPr>
        <p:blipFill>
          <a:blip r:embed="rId3">
            <a:alphaModFix/>
          </a:blip>
          <a:stretch>
            <a:fillRect/>
          </a:stretch>
        </p:blipFill>
        <p:spPr>
          <a:xfrm>
            <a:off x="2467050" y="247650"/>
            <a:ext cx="4277750" cy="4139450"/>
          </a:xfrm>
          <a:prstGeom prst="rect">
            <a:avLst/>
          </a:prstGeom>
          <a:noFill/>
          <a:ln>
            <a:noFill/>
          </a:ln>
        </p:spPr>
      </p:pic>
      <p:sp>
        <p:nvSpPr>
          <p:cNvPr id="516" name="Google Shape;516;p110"/>
          <p:cNvSpPr txBox="1">
            <a:spLocks noGrp="1"/>
          </p:cNvSpPr>
          <p:nvPr>
            <p:ph type="body" idx="4294967295"/>
          </p:nvPr>
        </p:nvSpPr>
        <p:spPr>
          <a:xfrm>
            <a:off x="767550" y="4473550"/>
            <a:ext cx="7608900" cy="5571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 b="1">
                <a:solidFill>
                  <a:schemeClr val="lt1"/>
                </a:solidFill>
                <a:latin typeface="Comfortaa"/>
                <a:ea typeface="Comfortaa"/>
                <a:cs typeface="Comfortaa"/>
                <a:sym typeface="Comfortaa"/>
              </a:rPr>
              <a:t>A simplified version of a ResNet Connection</a:t>
            </a:r>
            <a:endParaRPr b="1">
              <a:solidFill>
                <a:schemeClr val="l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111"/>
          <p:cNvPicPr preferRelativeResize="0"/>
          <p:nvPr/>
        </p:nvPicPr>
        <p:blipFill>
          <a:blip r:embed="rId3">
            <a:alphaModFix/>
          </a:blip>
          <a:stretch>
            <a:fillRect/>
          </a:stretch>
        </p:blipFill>
        <p:spPr>
          <a:xfrm>
            <a:off x="323138" y="526400"/>
            <a:ext cx="8315325" cy="1148850"/>
          </a:xfrm>
          <a:prstGeom prst="rect">
            <a:avLst/>
          </a:prstGeom>
          <a:noFill/>
          <a:ln>
            <a:noFill/>
          </a:ln>
        </p:spPr>
      </p:pic>
      <p:sp>
        <p:nvSpPr>
          <p:cNvPr id="522" name="Google Shape;522;p111"/>
          <p:cNvSpPr txBox="1">
            <a:spLocks noGrp="1"/>
          </p:cNvSpPr>
          <p:nvPr>
            <p:ph type="title" idx="4"/>
          </p:nvPr>
        </p:nvSpPr>
        <p:spPr>
          <a:xfrm>
            <a:off x="323150" y="169700"/>
            <a:ext cx="8509500" cy="50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solidFill>
                  <a:schemeClr val="lt1"/>
                </a:solidFill>
                <a:latin typeface="Comfortaa"/>
                <a:ea typeface="Comfortaa"/>
                <a:cs typeface="Comfortaa"/>
                <a:sym typeface="Comfortaa"/>
              </a:rPr>
              <a:t>Our InceptionResNetV2 Model uses four layers:</a:t>
            </a:r>
            <a:endParaRPr sz="1400">
              <a:solidFill>
                <a:schemeClr val="lt1"/>
              </a:solidFill>
              <a:latin typeface="Comfortaa"/>
              <a:ea typeface="Comfortaa"/>
              <a:cs typeface="Comfortaa"/>
              <a:sym typeface="Comfortaa"/>
            </a:endParaRPr>
          </a:p>
        </p:txBody>
      </p:sp>
      <p:sp>
        <p:nvSpPr>
          <p:cNvPr id="523" name="Google Shape;523;p111"/>
          <p:cNvSpPr txBox="1">
            <a:spLocks noGrp="1"/>
          </p:cNvSpPr>
          <p:nvPr>
            <p:ph type="title" idx="4"/>
          </p:nvPr>
        </p:nvSpPr>
        <p:spPr>
          <a:xfrm>
            <a:off x="234975" y="1675250"/>
            <a:ext cx="8688900" cy="3259500"/>
          </a:xfrm>
          <a:prstGeom prst="rect">
            <a:avLst/>
          </a:prstGeom>
        </p:spPr>
        <p:txBody>
          <a:bodyPr spcFirstLastPara="1" wrap="square" lIns="91425" tIns="91425" rIns="91425" bIns="91425" anchor="t" anchorCtr="0">
            <a:noAutofit/>
          </a:bodyPr>
          <a:lstStyle/>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InceptionResNetV2 Base Model:</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InceptionResNetV2 is a deep CNN architecture combining the Inception architecture with residual connections.</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first line of the code creates the base model using InceptionResNetV2 with the following settings:</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1050">
                <a:latin typeface="Courier New"/>
                <a:ea typeface="Courier New"/>
                <a:cs typeface="Courier New"/>
                <a:sym typeface="Courier New"/>
              </a:rPr>
              <a:t>include_top=False</a:t>
            </a:r>
            <a:r>
              <a:rPr lang="en" sz="950">
                <a:solidFill>
                  <a:srgbClr val="FFFFFF"/>
                </a:solidFill>
                <a:latin typeface="Comfortaa"/>
                <a:ea typeface="Comfortaa"/>
                <a:cs typeface="Comfortaa"/>
                <a:sym typeface="Comfortaa"/>
              </a:rPr>
              <a:t>: Excludes the fully connected layers at the top of the network, allowing for custom additional layers.</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950">
                <a:solidFill>
                  <a:srgbClr val="FFFFFF"/>
                </a:solidFill>
                <a:latin typeface="Comfortaa"/>
                <a:ea typeface="Comfortaa"/>
                <a:cs typeface="Comfortaa"/>
                <a:sym typeface="Comfortaa"/>
              </a:rPr>
              <a:t>weights=</a:t>
            </a:r>
            <a:r>
              <a:rPr lang="en" sz="950">
                <a:solidFill>
                  <a:srgbClr val="FFFFFF"/>
                </a:solidFill>
                <a:latin typeface="Courier New"/>
                <a:ea typeface="Courier New"/>
                <a:cs typeface="Courier New"/>
                <a:sym typeface="Courier New"/>
              </a:rPr>
              <a:t>'imagenet'</a:t>
            </a:r>
            <a:r>
              <a:rPr lang="en" sz="950">
                <a:solidFill>
                  <a:srgbClr val="FFFFFF"/>
                </a:solidFill>
                <a:latin typeface="Comfortaa"/>
                <a:ea typeface="Comfortaa"/>
                <a:cs typeface="Comfortaa"/>
                <a:sym typeface="Comfortaa"/>
              </a:rPr>
              <a:t>: Initializes the model with weights pre-trained on the ImageNet dataset.</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950">
                <a:solidFill>
                  <a:srgbClr val="FFFFFF"/>
                </a:solidFill>
                <a:latin typeface="Courier New"/>
                <a:ea typeface="Courier New"/>
                <a:cs typeface="Courier New"/>
                <a:sym typeface="Courier New"/>
              </a:rPr>
              <a:t>input_shape=(img_height, img_width,3): </a:t>
            </a:r>
            <a:r>
              <a:rPr lang="en" sz="950">
                <a:solidFill>
                  <a:srgbClr val="FFFFFF"/>
                </a:solidFill>
                <a:latin typeface="Comfortaa"/>
                <a:ea typeface="Comfortaa"/>
                <a:cs typeface="Comfortaa"/>
                <a:sym typeface="Comfortaa"/>
              </a:rPr>
              <a:t>Specifies the input image shape (height, width, channels) for the model.</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Global Average Pooling Layer:</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GlobalAveragePooling2D()</a:t>
            </a:r>
            <a:r>
              <a:rPr lang="en" sz="950">
                <a:solidFill>
                  <a:srgbClr val="FFFFFF"/>
                </a:solidFill>
                <a:latin typeface="Comfortaa"/>
                <a:ea typeface="Comfortaa"/>
                <a:cs typeface="Comfortaa"/>
                <a:sym typeface="Comfortaa"/>
              </a:rPr>
              <a:t>: This layer performs global average pooling over the spatial dimensions of the input tensor.</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Reduces each feature map to a single value by averaging all values in the feature map, providing a fixed-size output.</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Dense Layer (with ReLU Activation):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Dense(1024, activation='relu'):</a:t>
            </a:r>
            <a:r>
              <a:rPr lang="en" sz="950">
                <a:solidFill>
                  <a:srgbClr val="FFFFFF"/>
                </a:solidFill>
                <a:latin typeface="Comfortaa"/>
                <a:ea typeface="Comfortaa"/>
                <a:cs typeface="Comfortaa"/>
                <a:sym typeface="Comfortaa"/>
              </a:rPr>
              <a:t> Adds a fully connected layer with 1024 units and ReLU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layer performs a linear transformation on the incoming data followed by an element-wise ReLU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It introduces non-linearity to the network and helps learn complex patterns in the data.</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Output Dense Layer (with Softmax Activation):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a:t>
            </a:r>
            <a:r>
              <a:rPr lang="en" sz="950">
                <a:solidFill>
                  <a:srgbClr val="FFFFFF"/>
                </a:solidFill>
                <a:latin typeface="Comfortaa"/>
                <a:ea typeface="Comfortaa"/>
                <a:cs typeface="Comfortaa"/>
                <a:sym typeface="Comfortaa"/>
              </a:rPr>
              <a:t>(</a:t>
            </a:r>
            <a:r>
              <a:rPr lang="en" sz="950">
                <a:solidFill>
                  <a:srgbClr val="FFFFFF"/>
                </a:solidFill>
                <a:latin typeface="Courier New"/>
                <a:ea typeface="Courier New"/>
                <a:cs typeface="Courier New"/>
                <a:sym typeface="Courier New"/>
              </a:rPr>
              <a:t>num_classes, activation='softmax</a:t>
            </a:r>
            <a:r>
              <a:rPr lang="en" sz="950">
                <a:solidFill>
                  <a:srgbClr val="FFFFFF"/>
                </a:solidFill>
                <a:latin typeface="Comfortaa"/>
                <a:ea typeface="Comfortaa"/>
                <a:cs typeface="Comfortaa"/>
                <a:sym typeface="Comfortaa"/>
              </a:rPr>
              <a:t>'): Adds the final dense layer with </a:t>
            </a:r>
            <a:r>
              <a:rPr lang="en" sz="950">
                <a:solidFill>
                  <a:srgbClr val="FFFFFF"/>
                </a:solidFill>
                <a:latin typeface="Courier New"/>
                <a:ea typeface="Courier New"/>
                <a:cs typeface="Courier New"/>
                <a:sym typeface="Courier New"/>
              </a:rPr>
              <a:t>num_classes </a:t>
            </a:r>
            <a:r>
              <a:rPr lang="en" sz="950">
                <a:solidFill>
                  <a:srgbClr val="FFFFFF"/>
                </a:solidFill>
                <a:latin typeface="Comfortaa"/>
                <a:ea typeface="Comfortaa"/>
                <a:cs typeface="Comfortaa"/>
                <a:sym typeface="Comfortaa"/>
              </a:rPr>
              <a:t>units (representing the number of classes in the classification task) and a softmax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Softmax activation calculates class probabilities for multi-class classification, providing the probability distribution over the classes.</a:t>
            </a:r>
            <a:endParaRPr sz="950">
              <a:solidFill>
                <a:srgbClr val="FFFFFF"/>
              </a:solidFill>
              <a:latin typeface="Comfortaa"/>
              <a:ea typeface="Comfortaa"/>
              <a:cs typeface="Comfortaa"/>
              <a:sym typeface="Comfortaa"/>
            </a:endParaRPr>
          </a:p>
          <a:p>
            <a:pPr marL="914400" lvl="0" indent="0" algn="l" rtl="0">
              <a:lnSpc>
                <a:spcPct val="115000"/>
              </a:lnSpc>
              <a:spcBef>
                <a:spcPts val="0"/>
              </a:spcBef>
              <a:spcAft>
                <a:spcPts val="0"/>
              </a:spcAft>
              <a:buNone/>
            </a:pPr>
            <a:endParaRPr sz="950">
              <a:solidFill>
                <a:schemeClr val="dk1"/>
              </a:solidFill>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950">
              <a:solidFill>
                <a:schemeClr val="dk1"/>
              </a:solidFill>
              <a:latin typeface="Comfortaa"/>
              <a:ea typeface="Comfortaa"/>
              <a:cs typeface="Comfortaa"/>
              <a:sym typeface="Comfortaa"/>
            </a:endParaRPr>
          </a:p>
          <a:p>
            <a:pPr marL="0" lvl="0" indent="0" algn="just" rtl="0">
              <a:spcBef>
                <a:spcPts val="0"/>
              </a:spcBef>
              <a:spcAft>
                <a:spcPts val="0"/>
              </a:spcAft>
              <a:buNone/>
            </a:pPr>
            <a:endParaRPr sz="950">
              <a:solidFill>
                <a:schemeClr val="lt1"/>
              </a:solidFill>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12"/>
          <p:cNvSpPr txBox="1">
            <a:spLocks noGrp="1"/>
          </p:cNvSpPr>
          <p:nvPr>
            <p:ph type="title" idx="4"/>
          </p:nvPr>
        </p:nvSpPr>
        <p:spPr>
          <a:xfrm>
            <a:off x="152575" y="339425"/>
            <a:ext cx="8815800" cy="822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Transfer Learning with Pre-Trained Models</a:t>
            </a:r>
            <a:endParaRPr sz="3200" b="1">
              <a:solidFill>
                <a:schemeClr val="lt1"/>
              </a:solidFill>
              <a:latin typeface="Comfortaa"/>
              <a:ea typeface="Comfortaa"/>
              <a:cs typeface="Comfortaa"/>
              <a:sym typeface="Comfortaa"/>
            </a:endParaRPr>
          </a:p>
        </p:txBody>
      </p:sp>
      <p:pic>
        <p:nvPicPr>
          <p:cNvPr id="529" name="Google Shape;529;p112"/>
          <p:cNvPicPr preferRelativeResize="0"/>
          <p:nvPr/>
        </p:nvPicPr>
        <p:blipFill>
          <a:blip r:embed="rId3">
            <a:alphaModFix/>
          </a:blip>
          <a:stretch>
            <a:fillRect/>
          </a:stretch>
        </p:blipFill>
        <p:spPr>
          <a:xfrm>
            <a:off x="4033850" y="1643150"/>
            <a:ext cx="4934526" cy="3355473"/>
          </a:xfrm>
          <a:prstGeom prst="rect">
            <a:avLst/>
          </a:prstGeom>
          <a:noFill/>
          <a:ln>
            <a:noFill/>
          </a:ln>
        </p:spPr>
      </p:pic>
      <p:pic>
        <p:nvPicPr>
          <p:cNvPr id="530" name="Google Shape;530;p112"/>
          <p:cNvPicPr preferRelativeResize="0"/>
          <p:nvPr/>
        </p:nvPicPr>
        <p:blipFill>
          <a:blip r:embed="rId4">
            <a:alphaModFix/>
          </a:blip>
          <a:stretch>
            <a:fillRect/>
          </a:stretch>
        </p:blipFill>
        <p:spPr>
          <a:xfrm>
            <a:off x="152575" y="980525"/>
            <a:ext cx="4136075" cy="2139525"/>
          </a:xfrm>
          <a:prstGeom prst="rect">
            <a:avLst/>
          </a:prstGeom>
          <a:noFill/>
          <a:ln>
            <a:noFill/>
          </a:ln>
        </p:spPr>
      </p:pic>
      <p:sp>
        <p:nvSpPr>
          <p:cNvPr id="531" name="Google Shape;531;p112"/>
          <p:cNvSpPr txBox="1">
            <a:spLocks noGrp="1"/>
          </p:cNvSpPr>
          <p:nvPr>
            <p:ph type="title" idx="4"/>
          </p:nvPr>
        </p:nvSpPr>
        <p:spPr>
          <a:xfrm>
            <a:off x="228775" y="3368075"/>
            <a:ext cx="3663600" cy="15534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 sz="1500" b="1">
                <a:solidFill>
                  <a:schemeClr val="lt1"/>
                </a:solidFill>
                <a:latin typeface="Comfortaa"/>
                <a:ea typeface="Comfortaa"/>
                <a:cs typeface="Comfortaa"/>
                <a:sym typeface="Comfortaa"/>
              </a:rPr>
              <a:t>The above figure displays the basic schematics of transfer learning while the figure on the right sows how transfer learning with pretrained model as well as the new classifier being convolutional neural networks.</a:t>
            </a:r>
            <a:endParaRPr sz="1500" b="1">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95"/>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a:solidFill>
                  <a:schemeClr val="lt1"/>
                </a:solidFill>
                <a:latin typeface="Comfortaa"/>
                <a:ea typeface="Comfortaa"/>
                <a:cs typeface="Comfortaa"/>
                <a:sym typeface="Comfortaa"/>
              </a:rPr>
              <a:t>Outline</a:t>
            </a:r>
            <a:endParaRPr sz="3200" b="1">
              <a:solidFill>
                <a:schemeClr val="lt1"/>
              </a:solidFill>
              <a:latin typeface="Comfortaa"/>
              <a:ea typeface="Comfortaa"/>
              <a:cs typeface="Comfortaa"/>
              <a:sym typeface="Comfortaa"/>
            </a:endParaRPr>
          </a:p>
        </p:txBody>
      </p:sp>
      <p:sp>
        <p:nvSpPr>
          <p:cNvPr id="404" name="Google Shape;404;p95"/>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Introduction</a:t>
            </a:r>
            <a:endParaRPr sz="1400" b="1" dirty="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Proposed Work and Related Work</a:t>
            </a:r>
            <a:endParaRPr sz="1400" b="1" dirty="0">
              <a:latin typeface="Comfortaa"/>
              <a:ea typeface="Comfortaa"/>
              <a:cs typeface="Comfortaa"/>
              <a:sym typeface="Comfortaa"/>
            </a:endParaRPr>
          </a:p>
          <a:p>
            <a:pPr marL="914400" lvl="1"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Implementations of algorithms</a:t>
            </a:r>
            <a:endParaRPr sz="1400" b="1" dirty="0">
              <a:latin typeface="Comfortaa"/>
              <a:ea typeface="Comfortaa"/>
              <a:cs typeface="Comfortaa"/>
              <a:sym typeface="Comfortaa"/>
            </a:endParaRPr>
          </a:p>
          <a:p>
            <a:pPr marL="914400" lvl="1"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Datasets</a:t>
            </a:r>
            <a:endParaRPr sz="1400" b="1" dirty="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Code Overview</a:t>
            </a:r>
            <a:endParaRPr sz="1400" b="1" dirty="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Live Demo</a:t>
            </a:r>
            <a:endParaRPr sz="1400" b="1" dirty="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Results</a:t>
            </a:r>
            <a:endParaRPr sz="1400" b="1" dirty="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dirty="0">
                <a:latin typeface="Comfortaa"/>
                <a:ea typeface="Comfortaa"/>
                <a:cs typeface="Comfortaa"/>
                <a:sym typeface="Comfortaa"/>
              </a:rPr>
              <a:t>Conclusion</a:t>
            </a:r>
            <a:endParaRPr sz="1400" b="1" dirty="0">
              <a:latin typeface="Comfortaa"/>
              <a:ea typeface="Comfortaa"/>
              <a:cs typeface="Comfortaa"/>
              <a:sym typeface="Comfortaa"/>
            </a:endParaRPr>
          </a:p>
        </p:txBody>
      </p:sp>
      <p:cxnSp>
        <p:nvCxnSpPr>
          <p:cNvPr id="405" name="Google Shape;405;p9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6" name="Google Shape;406;p95"/>
          <p:cNvPicPr preferRelativeResize="0"/>
          <p:nvPr/>
        </p:nvPicPr>
        <p:blipFill>
          <a:blip r:embed="rId3">
            <a:alphaModFix/>
          </a:blip>
          <a:stretch>
            <a:fillRect/>
          </a:stretch>
        </p:blipFill>
        <p:spPr>
          <a:xfrm>
            <a:off x="4572000" y="1989335"/>
            <a:ext cx="4299525" cy="2692865"/>
          </a:xfrm>
          <a:prstGeom prst="rect">
            <a:avLst/>
          </a:prstGeom>
          <a:noFill/>
          <a:ln>
            <a:noFill/>
          </a:ln>
        </p:spPr>
      </p:pic>
      <p:sp>
        <p:nvSpPr>
          <p:cNvPr id="407" name="Google Shape;407;p95"/>
          <p:cNvSpPr txBox="1"/>
          <p:nvPr/>
        </p:nvSpPr>
        <p:spPr>
          <a:xfrm>
            <a:off x="103500" y="4515075"/>
            <a:ext cx="446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https://pokecoord.com/pokemon-nests/</a:t>
            </a:r>
            <a:endParaRPr sz="1100" b="1">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3"/>
          <p:cNvSpPr txBox="1">
            <a:spLocks noGrp="1"/>
          </p:cNvSpPr>
          <p:nvPr>
            <p:ph type="title" idx="4"/>
          </p:nvPr>
        </p:nvSpPr>
        <p:spPr>
          <a:xfrm>
            <a:off x="352475" y="445025"/>
            <a:ext cx="8472300" cy="664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4375"/>
              <a:buFont typeface="Arial"/>
              <a:buNone/>
            </a:pPr>
            <a:r>
              <a:rPr lang="en" sz="3200" b="1">
                <a:solidFill>
                  <a:schemeClr val="lt1"/>
                </a:solidFill>
                <a:latin typeface="Comfortaa"/>
                <a:ea typeface="Comfortaa"/>
                <a:cs typeface="Comfortaa"/>
                <a:sym typeface="Comfortaa"/>
              </a:rPr>
              <a:t>Transfer Learning with Pre-Trained Models</a:t>
            </a:r>
            <a:endParaRPr sz="3200" b="1">
              <a:solidFill>
                <a:schemeClr val="lt1"/>
              </a:solidFill>
              <a:latin typeface="Comfortaa"/>
              <a:ea typeface="Comfortaa"/>
              <a:cs typeface="Comfortaa"/>
              <a:sym typeface="Comfortaa"/>
            </a:endParaRPr>
          </a:p>
          <a:p>
            <a:pPr marL="0" lvl="0" indent="0" algn="l" rtl="0">
              <a:spcBef>
                <a:spcPts val="0"/>
              </a:spcBef>
              <a:spcAft>
                <a:spcPts val="0"/>
              </a:spcAft>
              <a:buNone/>
            </a:pPr>
            <a:endParaRPr/>
          </a:p>
        </p:txBody>
      </p:sp>
      <p:sp>
        <p:nvSpPr>
          <p:cNvPr id="537" name="Google Shape;537;p113"/>
          <p:cNvSpPr txBox="1">
            <a:spLocks noGrp="1"/>
          </p:cNvSpPr>
          <p:nvPr>
            <p:ph type="body" idx="4294967295"/>
          </p:nvPr>
        </p:nvSpPr>
        <p:spPr>
          <a:xfrm>
            <a:off x="1264850" y="1255650"/>
            <a:ext cx="7324800" cy="3394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Our transfer learning utilizes the library called </a:t>
            </a:r>
            <a:r>
              <a:rPr lang="en" sz="1400" b="1">
                <a:solidFill>
                  <a:schemeClr val="lt1"/>
                </a:solidFill>
                <a:latin typeface="Courier New"/>
                <a:ea typeface="Courier New"/>
                <a:cs typeface="Courier New"/>
                <a:sym typeface="Courier New"/>
              </a:rPr>
              <a:t>SentenceTransformers</a:t>
            </a:r>
            <a:endParaRPr sz="1400" b="1">
              <a:solidFill>
                <a:schemeClr val="lt1"/>
              </a:solidFill>
              <a:latin typeface="Courier New"/>
              <a:ea typeface="Courier New"/>
              <a:cs typeface="Courier New"/>
              <a:sym typeface="Courier New"/>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A library for sentence, text and image embeddings.</a:t>
            </a:r>
            <a:endParaRPr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Similar to “implementing Google” using your own detected vocabulary.</a:t>
            </a:r>
            <a:endParaRPr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Works with multiple languages.</a:t>
            </a:r>
            <a:endParaRPr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Detects over 1,000,000,000+ pairs by using a 256 dimension vector field that can plot images and sentences near each other.</a:t>
            </a:r>
            <a:endParaRPr sz="1400"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K-Nearest Neighbor on steroids.</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Can detect the top five most similar pairs of sentences:</a:t>
            </a:r>
            <a:endParaRPr sz="1400" b="1">
              <a:solidFill>
                <a:schemeClr val="lt1"/>
              </a:solidFill>
              <a:latin typeface="Comfortaa"/>
              <a:ea typeface="Comfortaa"/>
              <a:cs typeface="Comfortaa"/>
              <a:sym typeface="Comfortaa"/>
            </a:endParaRPr>
          </a:p>
        </p:txBody>
      </p:sp>
      <p:pic>
        <p:nvPicPr>
          <p:cNvPr id="538" name="Google Shape;538;p113"/>
          <p:cNvPicPr preferRelativeResize="0"/>
          <p:nvPr/>
        </p:nvPicPr>
        <p:blipFill>
          <a:blip r:embed="rId3">
            <a:alphaModFix/>
          </a:blip>
          <a:stretch>
            <a:fillRect/>
          </a:stretch>
        </p:blipFill>
        <p:spPr>
          <a:xfrm>
            <a:off x="2601487" y="3685100"/>
            <a:ext cx="3941025" cy="136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2"/>
        <p:cNvGrpSpPr/>
        <p:nvPr/>
      </p:nvGrpSpPr>
      <p:grpSpPr>
        <a:xfrm>
          <a:off x="0" y="0"/>
          <a:ext cx="0" cy="0"/>
          <a:chOff x="0" y="0"/>
          <a:chExt cx="0" cy="0"/>
        </a:xfrm>
      </p:grpSpPr>
      <p:pic>
        <p:nvPicPr>
          <p:cNvPr id="543" name="Google Shape;543;p114"/>
          <p:cNvPicPr preferRelativeResize="0"/>
          <p:nvPr/>
        </p:nvPicPr>
        <p:blipFill>
          <a:blip r:embed="rId4">
            <a:alphaModFix/>
          </a:blip>
          <a:stretch>
            <a:fillRect/>
          </a:stretch>
        </p:blipFill>
        <p:spPr>
          <a:xfrm>
            <a:off x="1502250" y="819600"/>
            <a:ext cx="5829300" cy="338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5"/>
          <p:cNvSpPr txBox="1">
            <a:spLocks noGrp="1"/>
          </p:cNvSpPr>
          <p:nvPr>
            <p:ph type="title"/>
          </p:nvPr>
        </p:nvSpPr>
        <p:spPr>
          <a:xfrm>
            <a:off x="191375" y="344175"/>
            <a:ext cx="40989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K-Nearest Neighbor</a:t>
            </a:r>
            <a:endParaRPr sz="3200" b="1">
              <a:solidFill>
                <a:schemeClr val="lt1"/>
              </a:solidFill>
              <a:latin typeface="Comfortaa"/>
              <a:ea typeface="Comfortaa"/>
              <a:cs typeface="Comfortaa"/>
              <a:sym typeface="Comfortaa"/>
            </a:endParaRPr>
          </a:p>
        </p:txBody>
      </p:sp>
      <p:sp>
        <p:nvSpPr>
          <p:cNvPr id="549" name="Google Shape;549;p115"/>
          <p:cNvSpPr txBox="1">
            <a:spLocks noGrp="1"/>
          </p:cNvSpPr>
          <p:nvPr>
            <p:ph type="body" idx="4294967295"/>
          </p:nvPr>
        </p:nvSpPr>
        <p:spPr>
          <a:xfrm>
            <a:off x="333400" y="1191725"/>
            <a:ext cx="5120400" cy="3424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Our “from scratch” algorithm which uses no machine learning libraries.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All images of Pokémon get converted into an array that counts the number of times that 256 total colors appear in each image.</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Euclidean Distance is measured between the tested Pokémon and every single Pokémon image in the dataset.</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The “shortest” distance between the trained set and the tested Pokémon is stored in ranking order.</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The most difficult algorithm to implement for our project!</a:t>
            </a:r>
            <a:endParaRPr sz="1400" b="1">
              <a:solidFill>
                <a:schemeClr val="lt1"/>
              </a:solidFill>
              <a:latin typeface="Comfortaa"/>
              <a:ea typeface="Comfortaa"/>
              <a:cs typeface="Comfortaa"/>
              <a:sym typeface="Comfortaa"/>
            </a:endParaRPr>
          </a:p>
        </p:txBody>
      </p:sp>
      <p:pic>
        <p:nvPicPr>
          <p:cNvPr id="550" name="Google Shape;550;p115"/>
          <p:cNvPicPr preferRelativeResize="0"/>
          <p:nvPr/>
        </p:nvPicPr>
        <p:blipFill>
          <a:blip r:embed="rId3">
            <a:alphaModFix/>
          </a:blip>
          <a:stretch>
            <a:fillRect/>
          </a:stretch>
        </p:blipFill>
        <p:spPr>
          <a:xfrm>
            <a:off x="5582925" y="666088"/>
            <a:ext cx="3059799" cy="3811324"/>
          </a:xfrm>
          <a:prstGeom prst="rect">
            <a:avLst/>
          </a:prstGeom>
          <a:noFill/>
          <a:ln>
            <a:noFill/>
          </a:ln>
        </p:spPr>
      </p:pic>
      <p:sp>
        <p:nvSpPr>
          <p:cNvPr id="551" name="Google Shape;551;p115"/>
          <p:cNvSpPr txBox="1"/>
          <p:nvPr/>
        </p:nvSpPr>
        <p:spPr>
          <a:xfrm>
            <a:off x="5306400" y="4615975"/>
            <a:ext cx="446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https://pngimg.com/image/27696</a:t>
            </a:r>
            <a:endParaRPr sz="1100" b="1">
              <a:solidFill>
                <a:schemeClr val="lt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16"/>
          <p:cNvSpPr txBox="1">
            <a:spLocks noGrp="1"/>
          </p:cNvSpPr>
          <p:nvPr>
            <p:ph type="title"/>
          </p:nvPr>
        </p:nvSpPr>
        <p:spPr>
          <a:xfrm>
            <a:off x="191375" y="344175"/>
            <a:ext cx="40989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K-Nearest Neighbor</a:t>
            </a:r>
            <a:endParaRPr sz="3200" b="1">
              <a:solidFill>
                <a:schemeClr val="lt1"/>
              </a:solidFill>
              <a:latin typeface="Comfortaa"/>
              <a:ea typeface="Comfortaa"/>
              <a:cs typeface="Comfortaa"/>
              <a:sym typeface="Comfortaa"/>
            </a:endParaRPr>
          </a:p>
        </p:txBody>
      </p:sp>
      <p:sp>
        <p:nvSpPr>
          <p:cNvPr id="557" name="Google Shape;557;p116"/>
          <p:cNvSpPr txBox="1">
            <a:spLocks noGrp="1"/>
          </p:cNvSpPr>
          <p:nvPr>
            <p:ph type="body" idx="4294967295"/>
          </p:nvPr>
        </p:nvSpPr>
        <p:spPr>
          <a:xfrm>
            <a:off x="333400" y="1191725"/>
            <a:ext cx="4914600" cy="3424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000" dirty="0">
                <a:solidFill>
                  <a:schemeClr val="lt1"/>
                </a:solidFill>
                <a:latin typeface="Comfortaa"/>
                <a:ea typeface="Comfortaa"/>
                <a:cs typeface="Comfortaa"/>
                <a:sym typeface="Comfortaa"/>
              </a:rPr>
              <a:t>An instance of the k-nearest neighbor machine is shown in this figure. </a:t>
            </a:r>
            <a:endParaRPr sz="1000" dirty="0">
              <a:solidFill>
                <a:schemeClr val="lt1"/>
              </a:solidFill>
              <a:latin typeface="Comfortaa"/>
              <a:ea typeface="Comfortaa"/>
              <a:cs typeface="Comfortaa"/>
              <a:sym typeface="Comfortaa"/>
            </a:endParaRPr>
          </a:p>
          <a:p>
            <a:pPr marL="457200" lvl="0" indent="-292100" algn="just" rtl="0">
              <a:spcBef>
                <a:spcPts val="1200"/>
              </a:spcBef>
              <a:spcAft>
                <a:spcPts val="0"/>
              </a:spcAft>
              <a:buClr>
                <a:schemeClr val="lt1"/>
              </a:buClr>
              <a:buSzPts val="1000"/>
              <a:buFont typeface="Comfortaa"/>
              <a:buChar char="-"/>
            </a:pPr>
            <a:r>
              <a:rPr lang="en" sz="1000" dirty="0">
                <a:solidFill>
                  <a:schemeClr val="lt1"/>
                </a:solidFill>
                <a:latin typeface="Comfortaa"/>
                <a:ea typeface="Comfortaa"/>
                <a:cs typeface="Comfortaa"/>
                <a:sym typeface="Comfortaa"/>
              </a:rPr>
              <a:t>The classes are catalogued based on their feature values. </a:t>
            </a:r>
            <a:endParaRPr sz="1000" dirty="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dirty="0">
                <a:solidFill>
                  <a:schemeClr val="lt1"/>
                </a:solidFill>
                <a:latin typeface="Comfortaa"/>
                <a:ea typeface="Comfortaa"/>
                <a:cs typeface="Comfortaa"/>
                <a:sym typeface="Comfortaa"/>
              </a:rPr>
              <a:t>The classification of a member belonging to one of the classes is determined by a majority vote in the member’s neighborhood. </a:t>
            </a:r>
            <a:endParaRPr sz="1000" dirty="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dirty="0">
                <a:solidFill>
                  <a:schemeClr val="lt1"/>
                </a:solidFill>
                <a:latin typeface="Comfortaa"/>
                <a:ea typeface="Comfortaa"/>
                <a:cs typeface="Comfortaa"/>
                <a:sym typeface="Comfortaa"/>
              </a:rPr>
              <a:t>The number k is the number of neighbors that will be used to classify the member. They are the ones that most closely resemble the member to be classified. </a:t>
            </a:r>
            <a:endParaRPr sz="1000" dirty="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dirty="0">
                <a:solidFill>
                  <a:schemeClr val="lt1"/>
                </a:solidFill>
                <a:latin typeface="Comfortaa"/>
                <a:ea typeface="Comfortaa"/>
                <a:cs typeface="Comfortaa"/>
                <a:sym typeface="Comfortaa"/>
              </a:rPr>
              <a:t>The choice of k is crucial to classification. For example, if it is needed to classify the green member based on k = 3, the member would be placed alongside the blue members. If k = 9 is chosen, the member would be placed alongside the red members.</a:t>
            </a:r>
            <a:endParaRPr sz="1000" dirty="0">
              <a:solidFill>
                <a:schemeClr val="lt1"/>
              </a:solidFill>
              <a:latin typeface="Comfortaa"/>
              <a:ea typeface="Comfortaa"/>
              <a:cs typeface="Comfortaa"/>
              <a:sym typeface="Comfortaa"/>
            </a:endParaRPr>
          </a:p>
          <a:p>
            <a:pPr marL="0" lvl="0" indent="0" algn="l" rtl="0">
              <a:lnSpc>
                <a:spcPct val="115000"/>
              </a:lnSpc>
              <a:spcBef>
                <a:spcPts val="1200"/>
              </a:spcBef>
              <a:spcAft>
                <a:spcPts val="0"/>
              </a:spcAft>
              <a:buNone/>
            </a:pPr>
            <a:r>
              <a:rPr lang="en" sz="1000" b="1" dirty="0">
                <a:solidFill>
                  <a:schemeClr val="lt1"/>
                </a:solidFill>
                <a:latin typeface="Comfortaa"/>
                <a:ea typeface="Comfortaa"/>
                <a:cs typeface="Comfortaa"/>
                <a:sym typeface="Comfortaa"/>
              </a:rPr>
              <a:t>Source: </a:t>
            </a:r>
            <a:r>
              <a:rPr lang="en" sz="1000" dirty="0">
                <a:solidFill>
                  <a:schemeClr val="lt1"/>
                </a:solidFill>
                <a:latin typeface="Comfortaa"/>
                <a:ea typeface="Comfortaa"/>
                <a:cs typeface="Comfortaa"/>
                <a:sym typeface="Comfortaa"/>
              </a:rPr>
              <a:t>Musolf, A. M., Holzinger, E. R., Malley, J. D., &amp; Bailey-Wilson, J. E. (2021). What makes a good prediction? Feature importance and beginning to open the black box of machine learning in genetics. Human Genetics, 141(9), 1515–1528.</a:t>
            </a:r>
            <a:r>
              <a:rPr lang="en" sz="1000" dirty="0">
                <a:solidFill>
                  <a:schemeClr val="lt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 </a:t>
            </a:r>
            <a:r>
              <a:rPr lang="en" sz="1000" u="sng" dirty="0">
                <a:solidFill>
                  <a:schemeClr val="lt1"/>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https://doi.org/10.1007/s00439-021-02402-z</a:t>
            </a:r>
            <a:endParaRPr sz="1000" u="sng" dirty="0">
              <a:solidFill>
                <a:schemeClr val="lt1"/>
              </a:solidFill>
              <a:latin typeface="Comfortaa"/>
              <a:ea typeface="Comfortaa"/>
              <a:cs typeface="Comfortaa"/>
              <a:sym typeface="Comfortaa"/>
            </a:endParaRPr>
          </a:p>
          <a:p>
            <a:pPr marL="0" lvl="0" indent="0" algn="l" rtl="0">
              <a:lnSpc>
                <a:spcPct val="115000"/>
              </a:lnSpc>
              <a:spcBef>
                <a:spcPts val="1200"/>
              </a:spcBef>
              <a:spcAft>
                <a:spcPts val="1200"/>
              </a:spcAft>
              <a:buNone/>
            </a:pPr>
            <a:endParaRPr sz="900" b="1" dirty="0">
              <a:solidFill>
                <a:schemeClr val="lt1"/>
              </a:solidFill>
              <a:latin typeface="Comfortaa"/>
              <a:ea typeface="Comfortaa"/>
              <a:cs typeface="Comfortaa"/>
              <a:sym typeface="Comfortaa"/>
            </a:endParaRPr>
          </a:p>
        </p:txBody>
      </p:sp>
      <p:pic>
        <p:nvPicPr>
          <p:cNvPr id="558" name="Google Shape;558;p116"/>
          <p:cNvPicPr preferRelativeResize="0"/>
          <p:nvPr/>
        </p:nvPicPr>
        <p:blipFill>
          <a:blip r:embed="rId4">
            <a:alphaModFix/>
          </a:blip>
          <a:stretch>
            <a:fillRect/>
          </a:stretch>
        </p:blipFill>
        <p:spPr>
          <a:xfrm>
            <a:off x="5439575" y="1518616"/>
            <a:ext cx="3591200" cy="2770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17"/>
          <p:cNvSpPr txBox="1">
            <a:spLocks noGrp="1"/>
          </p:cNvSpPr>
          <p:nvPr>
            <p:ph type="title"/>
          </p:nvPr>
        </p:nvSpPr>
        <p:spPr>
          <a:xfrm>
            <a:off x="191375" y="204525"/>
            <a:ext cx="53400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Support Vector Machines (SVM)</a:t>
            </a:r>
            <a:endParaRPr sz="3200" b="1">
              <a:solidFill>
                <a:schemeClr val="lt1"/>
              </a:solidFill>
              <a:latin typeface="Comfortaa"/>
              <a:ea typeface="Comfortaa"/>
              <a:cs typeface="Comfortaa"/>
              <a:sym typeface="Comfortaa"/>
            </a:endParaRPr>
          </a:p>
        </p:txBody>
      </p:sp>
      <p:sp>
        <p:nvSpPr>
          <p:cNvPr id="564" name="Google Shape;564;p117"/>
          <p:cNvSpPr txBox="1">
            <a:spLocks noGrp="1"/>
          </p:cNvSpPr>
          <p:nvPr>
            <p:ph type="body" idx="4294967295"/>
          </p:nvPr>
        </p:nvSpPr>
        <p:spPr>
          <a:xfrm>
            <a:off x="333400" y="1191725"/>
            <a:ext cx="5120400" cy="3424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Comfortaa"/>
              <a:buAutoNum type="arabicPeriod"/>
            </a:pPr>
            <a:r>
              <a:rPr lang="en" sz="1200" dirty="0">
                <a:solidFill>
                  <a:schemeClr val="lt1"/>
                </a:solidFill>
                <a:latin typeface="Comfortaa"/>
                <a:ea typeface="Comfortaa"/>
                <a:cs typeface="Comfortaa"/>
                <a:sym typeface="Comfortaa"/>
              </a:rPr>
              <a:t>SVMs aim to find the optimal hyperplane to separate different classes while maximizing the margin between the closest data points (support vectors).</a:t>
            </a:r>
            <a:endParaRPr sz="1200" dirty="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dirty="0">
                <a:solidFill>
                  <a:schemeClr val="lt1"/>
                </a:solidFill>
                <a:latin typeface="Comfortaa"/>
                <a:ea typeface="Comfortaa"/>
                <a:cs typeface="Comfortaa"/>
                <a:sym typeface="Comfortaa"/>
              </a:rPr>
              <a:t>They are not very well suited to image recognition as they are to tabular datasets, but in the beginning of the course, while deciding what algorithms we would use,  we did not know this.</a:t>
            </a:r>
            <a:endParaRPr sz="1200" dirty="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dirty="0">
                <a:solidFill>
                  <a:schemeClr val="lt1"/>
                </a:solidFill>
                <a:latin typeface="Comfortaa"/>
                <a:ea typeface="Comfortaa"/>
                <a:cs typeface="Comfortaa"/>
                <a:sym typeface="Comfortaa"/>
              </a:rPr>
              <a:t>Despite its limitations, we kept it as one of our models feeling that demonstrating its weakness with image classification and detection would be a learning opportunity, not only for us but also for others.</a:t>
            </a:r>
            <a:endParaRPr sz="1200" dirty="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dirty="0">
                <a:solidFill>
                  <a:schemeClr val="lt1"/>
                </a:solidFill>
                <a:latin typeface="Comfortaa"/>
                <a:ea typeface="Comfortaa"/>
                <a:cs typeface="Comfortaa"/>
                <a:sym typeface="Comfortaa"/>
              </a:rPr>
              <a:t>We also worked hard to improve its accuracy to the utmost we could. A project must involve challenges to be called a true project and this was one of our challenges.</a:t>
            </a:r>
            <a:endParaRPr sz="1200" dirty="0">
              <a:solidFill>
                <a:schemeClr val="lt1"/>
              </a:solidFill>
              <a:latin typeface="Comfortaa"/>
              <a:ea typeface="Comfortaa"/>
              <a:cs typeface="Comfortaa"/>
              <a:sym typeface="Comfortaa"/>
            </a:endParaRPr>
          </a:p>
        </p:txBody>
      </p:sp>
      <p:pic>
        <p:nvPicPr>
          <p:cNvPr id="565" name="Google Shape;565;p117"/>
          <p:cNvPicPr preferRelativeResize="0"/>
          <p:nvPr/>
        </p:nvPicPr>
        <p:blipFill>
          <a:blip r:embed="rId3">
            <a:alphaModFix/>
          </a:blip>
          <a:stretch>
            <a:fillRect/>
          </a:stretch>
        </p:blipFill>
        <p:spPr>
          <a:xfrm>
            <a:off x="6036700" y="1583050"/>
            <a:ext cx="2466149" cy="2342475"/>
          </a:xfrm>
          <a:prstGeom prst="rect">
            <a:avLst/>
          </a:prstGeom>
          <a:noFill/>
          <a:ln>
            <a:noFill/>
          </a:ln>
        </p:spPr>
      </p:pic>
      <p:sp>
        <p:nvSpPr>
          <p:cNvPr id="566" name="Google Shape;566;p117"/>
          <p:cNvSpPr txBox="1"/>
          <p:nvPr/>
        </p:nvSpPr>
        <p:spPr>
          <a:xfrm>
            <a:off x="4887500" y="4274600"/>
            <a:ext cx="4212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https://www.stickpng.com/img/games/pokemon/bulbasaur-pokemon</a:t>
            </a:r>
            <a:endParaRPr sz="1100">
              <a:solidFill>
                <a:schemeClr val="lt1"/>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118"/>
          <p:cNvPicPr preferRelativeResize="0"/>
          <p:nvPr/>
        </p:nvPicPr>
        <p:blipFill>
          <a:blip r:embed="rId3">
            <a:alphaModFix/>
          </a:blip>
          <a:stretch>
            <a:fillRect/>
          </a:stretch>
        </p:blipFill>
        <p:spPr>
          <a:xfrm>
            <a:off x="4453350" y="835500"/>
            <a:ext cx="4593476" cy="4207151"/>
          </a:xfrm>
          <a:prstGeom prst="rect">
            <a:avLst/>
          </a:prstGeom>
          <a:noFill/>
          <a:ln>
            <a:noFill/>
          </a:ln>
        </p:spPr>
      </p:pic>
      <p:sp>
        <p:nvSpPr>
          <p:cNvPr id="572" name="Google Shape;572;p118"/>
          <p:cNvSpPr txBox="1">
            <a:spLocks noGrp="1"/>
          </p:cNvSpPr>
          <p:nvPr>
            <p:ph type="title"/>
          </p:nvPr>
        </p:nvSpPr>
        <p:spPr>
          <a:xfrm>
            <a:off x="191375" y="204525"/>
            <a:ext cx="53400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Support Vector Machines (SVM)</a:t>
            </a:r>
            <a:endParaRPr sz="3200" b="1">
              <a:solidFill>
                <a:schemeClr val="lt1"/>
              </a:solidFill>
              <a:latin typeface="Comfortaa"/>
              <a:ea typeface="Comfortaa"/>
              <a:cs typeface="Comfortaa"/>
              <a:sym typeface="Comfortaa"/>
            </a:endParaRPr>
          </a:p>
        </p:txBody>
      </p:sp>
      <p:sp>
        <p:nvSpPr>
          <p:cNvPr id="573" name="Google Shape;573;p118"/>
          <p:cNvSpPr txBox="1">
            <a:spLocks noGrp="1"/>
          </p:cNvSpPr>
          <p:nvPr>
            <p:ph type="title"/>
          </p:nvPr>
        </p:nvSpPr>
        <p:spPr>
          <a:xfrm>
            <a:off x="356825" y="1240200"/>
            <a:ext cx="3220200" cy="244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chemeClr val="lt1"/>
                </a:solidFill>
                <a:latin typeface="Comfortaa"/>
                <a:ea typeface="Comfortaa"/>
                <a:cs typeface="Comfortaa"/>
                <a:sym typeface="Comfortaa"/>
              </a:rPr>
              <a:t>The figure on the right shows how support vector machines work.</a:t>
            </a:r>
            <a:endParaRPr sz="1500">
              <a:solidFill>
                <a:schemeClr val="lt1"/>
              </a:solidFill>
              <a:latin typeface="Comfortaa"/>
              <a:ea typeface="Comfortaa"/>
              <a:cs typeface="Comfortaa"/>
              <a:sym typeface="Comfortaa"/>
            </a:endParaRPr>
          </a:p>
          <a:p>
            <a:pPr marL="0" lvl="0" indent="0" algn="l" rtl="0">
              <a:lnSpc>
                <a:spcPct val="115000"/>
              </a:lnSpc>
              <a:spcBef>
                <a:spcPts val="1200"/>
              </a:spcBef>
              <a:spcAft>
                <a:spcPts val="0"/>
              </a:spcAft>
              <a:buClr>
                <a:schemeClr val="dk1"/>
              </a:buClr>
              <a:buSzPts val="1100"/>
              <a:buFont typeface="Arial"/>
              <a:buNone/>
            </a:pPr>
            <a:r>
              <a:rPr lang="en" sz="1500">
                <a:solidFill>
                  <a:schemeClr val="lt1"/>
                </a:solidFill>
                <a:latin typeface="Comfortaa"/>
                <a:ea typeface="Comfortaa"/>
                <a:cs typeface="Comfortaa"/>
                <a:sym typeface="Comfortaa"/>
              </a:rPr>
              <a:t>Source: Yang, I., &amp; Prayogo, H. (2022). Efficient Reliability analysis of structures using symbiotic organisms Search-Based Active Learning Support Vector Machine. Buildings, 12(4), 455.</a:t>
            </a:r>
            <a:r>
              <a:rPr lang="en" sz="1500">
                <a:solidFill>
                  <a:schemeClr val="lt1"/>
                </a:solidFill>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 </a:t>
            </a:r>
            <a:r>
              <a:rPr lang="en" sz="1500" u="sng">
                <a:solidFill>
                  <a:schemeClr val="lt1"/>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https://doi.org/10.3390/buildings12040455</a:t>
            </a:r>
            <a:endParaRPr sz="1500" u="sng">
              <a:solidFill>
                <a:schemeClr val="lt1"/>
              </a:solidFill>
              <a:latin typeface="Comfortaa"/>
              <a:ea typeface="Comfortaa"/>
              <a:cs typeface="Comfortaa"/>
              <a:sym typeface="Comfortaa"/>
            </a:endParaRPr>
          </a:p>
          <a:p>
            <a:pPr marL="0" lvl="0" indent="0" algn="ctr" rtl="0">
              <a:spcBef>
                <a:spcPts val="1200"/>
              </a:spcBef>
              <a:spcAft>
                <a:spcPts val="0"/>
              </a:spcAft>
              <a:buNone/>
            </a:pPr>
            <a:endParaRPr sz="1500" b="1">
              <a:solidFill>
                <a:schemeClr val="lt1"/>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119"/>
          <p:cNvPicPr preferRelativeResize="0"/>
          <p:nvPr/>
        </p:nvPicPr>
        <p:blipFill>
          <a:blip r:embed="rId3">
            <a:alphaModFix/>
          </a:blip>
          <a:stretch>
            <a:fillRect/>
          </a:stretch>
        </p:blipFill>
        <p:spPr>
          <a:xfrm>
            <a:off x="916000" y="720375"/>
            <a:ext cx="7171226" cy="2159225"/>
          </a:xfrm>
          <a:prstGeom prst="rect">
            <a:avLst/>
          </a:prstGeom>
          <a:noFill/>
          <a:ln>
            <a:noFill/>
          </a:ln>
        </p:spPr>
      </p:pic>
      <p:sp>
        <p:nvSpPr>
          <p:cNvPr id="579" name="Google Shape;579;p119"/>
          <p:cNvSpPr txBox="1">
            <a:spLocks noGrp="1"/>
          </p:cNvSpPr>
          <p:nvPr>
            <p:ph type="title"/>
          </p:nvPr>
        </p:nvSpPr>
        <p:spPr>
          <a:xfrm>
            <a:off x="191375" y="128325"/>
            <a:ext cx="86205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a:solidFill>
                  <a:schemeClr val="lt1"/>
                </a:solidFill>
                <a:latin typeface="Comfortaa"/>
                <a:ea typeface="Comfortaa"/>
                <a:cs typeface="Comfortaa"/>
                <a:sym typeface="Comfortaa"/>
              </a:rPr>
              <a:t>Comparison of Intricacy of our Algorithms</a:t>
            </a:r>
            <a:endParaRPr sz="2000" b="1">
              <a:solidFill>
                <a:schemeClr val="lt1"/>
              </a:solidFill>
              <a:latin typeface="Comfortaa"/>
              <a:ea typeface="Comfortaa"/>
              <a:cs typeface="Comfortaa"/>
              <a:sym typeface="Comfortaa"/>
            </a:endParaRPr>
          </a:p>
        </p:txBody>
      </p:sp>
      <p:pic>
        <p:nvPicPr>
          <p:cNvPr id="580" name="Google Shape;580;p119"/>
          <p:cNvPicPr preferRelativeResize="0"/>
          <p:nvPr/>
        </p:nvPicPr>
        <p:blipFill>
          <a:blip r:embed="rId4">
            <a:alphaModFix/>
          </a:blip>
          <a:stretch>
            <a:fillRect/>
          </a:stretch>
        </p:blipFill>
        <p:spPr>
          <a:xfrm>
            <a:off x="2384788" y="3005875"/>
            <a:ext cx="4374429" cy="1959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0"/>
          <p:cNvSpPr txBox="1">
            <a:spLocks noGrp="1"/>
          </p:cNvSpPr>
          <p:nvPr>
            <p:ph type="title"/>
          </p:nvPr>
        </p:nvSpPr>
        <p:spPr>
          <a:xfrm>
            <a:off x="214650" y="126950"/>
            <a:ext cx="5340000" cy="8118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b="1">
                <a:solidFill>
                  <a:schemeClr val="lt1"/>
                </a:solidFill>
                <a:latin typeface="Comfortaa"/>
                <a:ea typeface="Comfortaa"/>
                <a:cs typeface="Comfortaa"/>
                <a:sym typeface="Comfortaa"/>
              </a:rPr>
              <a:t>Datasets</a:t>
            </a:r>
            <a:endParaRPr sz="3200" b="1">
              <a:solidFill>
                <a:schemeClr val="lt1"/>
              </a:solidFill>
              <a:latin typeface="Comfortaa"/>
              <a:ea typeface="Comfortaa"/>
              <a:cs typeface="Comfortaa"/>
              <a:sym typeface="Comfortaa"/>
            </a:endParaRPr>
          </a:p>
        </p:txBody>
      </p:sp>
      <p:sp>
        <p:nvSpPr>
          <p:cNvPr id="586" name="Google Shape;586;p120"/>
          <p:cNvSpPr txBox="1">
            <a:spLocks noGrp="1"/>
          </p:cNvSpPr>
          <p:nvPr>
            <p:ph type="body" idx="4294967295"/>
          </p:nvPr>
        </p:nvSpPr>
        <p:spPr>
          <a:xfrm>
            <a:off x="297300" y="938750"/>
            <a:ext cx="4274700" cy="3424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b="1" u="sng">
                <a:solidFill>
                  <a:schemeClr val="lt1"/>
                </a:solidFill>
                <a:latin typeface="Comfortaa"/>
                <a:ea typeface="Comfortaa"/>
                <a:cs typeface="Comfortaa"/>
                <a:sym typeface="Comfortaa"/>
              </a:rPr>
              <a:t>Image data</a:t>
            </a:r>
            <a:r>
              <a:rPr lang="en" sz="1400" b="1">
                <a:solidFill>
                  <a:schemeClr val="lt1"/>
                </a:solidFill>
                <a:latin typeface="Comfortaa"/>
                <a:ea typeface="Comfortaa"/>
                <a:cs typeface="Comfortaa"/>
                <a:sym typeface="Comfortaa"/>
              </a:rPr>
              <a:t>:</a:t>
            </a:r>
            <a:endParaRPr sz="1400" b="1">
              <a:solidFill>
                <a:schemeClr val="lt1"/>
              </a:solidFill>
              <a:latin typeface="Comfortaa"/>
              <a:ea typeface="Comfortaa"/>
              <a:cs typeface="Comfortaa"/>
              <a:sym typeface="Comfortaa"/>
            </a:endParaRPr>
          </a:p>
          <a:p>
            <a:pPr marL="457200" lvl="0" indent="-317500" algn="l" rtl="0">
              <a:lnSpc>
                <a:spcPct val="115000"/>
              </a:lnSpc>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Generated by us.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Originally contained 14,420 images.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4,370 images removed by hand that were bad data.</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Images with detailed background, had props, multiple Pokémon in one image, etc.</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Used </a:t>
            </a:r>
            <a:r>
              <a:rPr lang="en" sz="1400" b="1">
                <a:solidFill>
                  <a:schemeClr val="lt1"/>
                </a:solidFill>
                <a:latin typeface="Courier New"/>
                <a:ea typeface="Courier New"/>
                <a:cs typeface="Courier New"/>
                <a:sym typeface="Courier New"/>
              </a:rPr>
              <a:t>BingImageDownloader</a:t>
            </a:r>
            <a:r>
              <a:rPr lang="en" sz="1400" b="1">
                <a:solidFill>
                  <a:schemeClr val="lt1"/>
                </a:solidFill>
                <a:latin typeface="Comfortaa"/>
                <a:ea typeface="Comfortaa"/>
                <a:cs typeface="Comfortaa"/>
                <a:sym typeface="Comfortaa"/>
              </a:rPr>
              <a:t> in Python.</a:t>
            </a:r>
            <a:endParaRPr sz="1400" b="1">
              <a:solidFill>
                <a:schemeClr val="lt1"/>
              </a:solidFill>
              <a:latin typeface="Comfortaa"/>
              <a:ea typeface="Comfortaa"/>
              <a:cs typeface="Comfortaa"/>
              <a:sym typeface="Comfortaa"/>
            </a:endParaRPr>
          </a:p>
        </p:txBody>
      </p:sp>
      <p:sp>
        <p:nvSpPr>
          <p:cNvPr id="587" name="Google Shape;587;p120"/>
          <p:cNvSpPr txBox="1">
            <a:spLocks noGrp="1"/>
          </p:cNvSpPr>
          <p:nvPr>
            <p:ph type="body" idx="4294967295"/>
          </p:nvPr>
        </p:nvSpPr>
        <p:spPr>
          <a:xfrm>
            <a:off x="4572000" y="938750"/>
            <a:ext cx="4274700" cy="3424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b="1" u="sng">
                <a:solidFill>
                  <a:schemeClr val="lt1"/>
                </a:solidFill>
                <a:latin typeface="Comfortaa"/>
                <a:ea typeface="Comfortaa"/>
                <a:cs typeface="Comfortaa"/>
                <a:sym typeface="Comfortaa"/>
              </a:rPr>
              <a:t>Pokémon statistical data</a:t>
            </a:r>
            <a:r>
              <a:rPr lang="en" sz="1400" b="1">
                <a:solidFill>
                  <a:schemeClr val="lt1"/>
                </a:solidFill>
                <a:latin typeface="Comfortaa"/>
                <a:ea typeface="Comfortaa"/>
                <a:cs typeface="Comfortaa"/>
                <a:sym typeface="Comfortaa"/>
              </a:rPr>
              <a:t>:</a:t>
            </a:r>
            <a:endParaRPr sz="1400" b="1">
              <a:solidFill>
                <a:schemeClr val="lt1"/>
              </a:solidFill>
              <a:latin typeface="Comfortaa"/>
              <a:ea typeface="Comfortaa"/>
              <a:cs typeface="Comfortaa"/>
              <a:sym typeface="Comfortaa"/>
            </a:endParaRPr>
          </a:p>
          <a:p>
            <a:pPr marL="457200" lvl="0" indent="-317500" algn="l" rtl="0">
              <a:lnSpc>
                <a:spcPct val="115000"/>
              </a:lnSpc>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Generated by alopez247 on Kaggle.</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Contains 721 Pokémon from generations 1 through 6.</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Each entity has 21 attributes.</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Details range from stats from the games to the type of egg that it’s hatched from.</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21 years worth of information.</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All displayed on the website.</a:t>
            </a:r>
            <a:endParaRPr sz="1400" b="1">
              <a:solidFill>
                <a:schemeClr val="lt1"/>
              </a:solidFill>
              <a:latin typeface="Comfortaa"/>
              <a:ea typeface="Comfortaa"/>
              <a:cs typeface="Comfortaa"/>
              <a:sym typeface="Comfortaa"/>
            </a:endParaRPr>
          </a:p>
        </p:txBody>
      </p:sp>
      <p:sp>
        <p:nvSpPr>
          <p:cNvPr id="588" name="Google Shape;588;p120"/>
          <p:cNvSpPr txBox="1"/>
          <p:nvPr/>
        </p:nvSpPr>
        <p:spPr>
          <a:xfrm>
            <a:off x="4572000" y="4440525"/>
            <a:ext cx="446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https://www.kaggle.com/datasets/alopez247/pokemon</a:t>
            </a:r>
            <a:endParaRPr sz="1100">
              <a:solidFill>
                <a:schemeClr val="lt1"/>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1"/>
          <p:cNvSpPr txBox="1">
            <a:spLocks noGrp="1"/>
          </p:cNvSpPr>
          <p:nvPr>
            <p:ph type="title"/>
          </p:nvPr>
        </p:nvSpPr>
        <p:spPr>
          <a:xfrm>
            <a:off x="863700" y="119150"/>
            <a:ext cx="74166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Code Overview (Pre-Trained)</a:t>
            </a:r>
            <a:endParaRPr sz="3200" b="1">
              <a:solidFill>
                <a:schemeClr val="lt1"/>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22"/>
          <p:cNvSpPr txBox="1">
            <a:spLocks noGrp="1"/>
          </p:cNvSpPr>
          <p:nvPr>
            <p:ph type="title"/>
          </p:nvPr>
        </p:nvSpPr>
        <p:spPr>
          <a:xfrm>
            <a:off x="224850" y="119175"/>
            <a:ext cx="49032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Code Overview (K-NN)</a:t>
            </a:r>
            <a:endParaRPr sz="3200" b="1">
              <a:solidFill>
                <a:schemeClr val="lt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6"/>
          <p:cNvSpPr txBox="1">
            <a:spLocks noGrp="1"/>
          </p:cNvSpPr>
          <p:nvPr>
            <p:ph type="title" idx="4294967295"/>
          </p:nvPr>
        </p:nvSpPr>
        <p:spPr>
          <a:xfrm>
            <a:off x="2798000" y="289875"/>
            <a:ext cx="5735700" cy="9414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b="1">
                <a:solidFill>
                  <a:schemeClr val="lt1"/>
                </a:solidFill>
                <a:latin typeface="Comfortaa"/>
                <a:ea typeface="Comfortaa"/>
                <a:cs typeface="Comfortaa"/>
                <a:sym typeface="Comfortaa"/>
              </a:rPr>
              <a:t>Introduction</a:t>
            </a:r>
            <a:endParaRPr sz="3200" b="1">
              <a:solidFill>
                <a:schemeClr val="lt1"/>
              </a:solidFill>
              <a:latin typeface="Comfortaa"/>
              <a:ea typeface="Comfortaa"/>
              <a:cs typeface="Comfortaa"/>
              <a:sym typeface="Comfortaa"/>
            </a:endParaRPr>
          </a:p>
        </p:txBody>
      </p:sp>
      <p:sp>
        <p:nvSpPr>
          <p:cNvPr id="413" name="Google Shape;413;p96"/>
          <p:cNvSpPr txBox="1">
            <a:spLocks noGrp="1"/>
          </p:cNvSpPr>
          <p:nvPr>
            <p:ph type="body" idx="4294967295"/>
          </p:nvPr>
        </p:nvSpPr>
        <p:spPr>
          <a:xfrm>
            <a:off x="3211775" y="1231275"/>
            <a:ext cx="5321700" cy="3039900"/>
          </a:xfrm>
          <a:prstGeom prst="rect">
            <a:avLst/>
          </a:prstGeom>
        </p:spPr>
        <p:txBody>
          <a:bodyPr spcFirstLastPara="1" wrap="square" lIns="91425" tIns="91425" rIns="91425" bIns="91425" anchor="t" anchorCtr="0">
            <a:normAutofit fontScale="85000" lnSpcReduction="20000"/>
          </a:bodyPr>
          <a:lstStyle/>
          <a:p>
            <a:pPr marL="457200" lvl="0" indent="0" algn="r" rtl="0">
              <a:spcBef>
                <a:spcPts val="0"/>
              </a:spcBef>
              <a:spcAft>
                <a:spcPts val="0"/>
              </a:spcAft>
              <a:buNone/>
            </a:pPr>
            <a:r>
              <a:rPr lang="en" sz="1400" b="1" u="sng">
                <a:solidFill>
                  <a:schemeClr val="lt1"/>
                </a:solidFill>
                <a:latin typeface="Comfortaa"/>
                <a:ea typeface="Comfortaa"/>
                <a:cs typeface="Comfortaa"/>
                <a:sym typeface="Comfortaa"/>
              </a:rPr>
              <a:t>The Problem:</a:t>
            </a:r>
            <a:endParaRPr sz="1400" b="1">
              <a:solidFill>
                <a:schemeClr val="lt1"/>
              </a:solidFill>
              <a:latin typeface="Comfortaa"/>
              <a:ea typeface="Comfortaa"/>
              <a:cs typeface="Comfortaa"/>
              <a:sym typeface="Comfortaa"/>
            </a:endParaRPr>
          </a:p>
          <a:p>
            <a:pPr marL="457200" lvl="0" indent="-304165" algn="r" rtl="0">
              <a:lnSpc>
                <a:spcPct val="150000"/>
              </a:lnSpc>
              <a:spcBef>
                <a:spcPts val="120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Pokémon image recognition is uncommon.</a:t>
            </a:r>
            <a:endParaRPr sz="1400" b="1">
              <a:solidFill>
                <a:schemeClr val="lt1"/>
              </a:solidFill>
              <a:latin typeface="Comfortaa"/>
              <a:ea typeface="Comfortaa"/>
              <a:cs typeface="Comfortaa"/>
              <a:sym typeface="Comfortaa"/>
            </a:endParaRPr>
          </a:p>
          <a:p>
            <a:pPr marL="457200" lvl="0" indent="-304165" algn="r" rtl="0">
              <a:lnSpc>
                <a:spcPct val="150000"/>
              </a:lnSpc>
              <a:spcBef>
                <a:spcPts val="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Exiting models detect Pokémon, but provide no other information.</a:t>
            </a:r>
            <a:endParaRPr sz="1400" b="1">
              <a:solidFill>
                <a:schemeClr val="lt1"/>
              </a:solidFill>
              <a:latin typeface="Comfortaa"/>
              <a:ea typeface="Comfortaa"/>
              <a:cs typeface="Comfortaa"/>
              <a:sym typeface="Comfortaa"/>
            </a:endParaRPr>
          </a:p>
          <a:p>
            <a:pPr marL="457200" lvl="0" indent="-304165" algn="r" rtl="0">
              <a:lnSpc>
                <a:spcPct val="150000"/>
              </a:lnSpc>
              <a:spcBef>
                <a:spcPts val="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Most programs recognize few Pokémon.</a:t>
            </a:r>
            <a:endParaRPr sz="1400" b="1">
              <a:solidFill>
                <a:schemeClr val="lt1"/>
              </a:solidFill>
              <a:latin typeface="Comfortaa"/>
              <a:ea typeface="Comfortaa"/>
              <a:cs typeface="Comfortaa"/>
              <a:sym typeface="Comfortaa"/>
            </a:endParaRPr>
          </a:p>
          <a:p>
            <a:pPr marL="0" lvl="0" indent="0" algn="r" rtl="0">
              <a:spcBef>
                <a:spcPts val="1200"/>
              </a:spcBef>
              <a:spcAft>
                <a:spcPts val="0"/>
              </a:spcAft>
              <a:buNone/>
            </a:pPr>
            <a:endParaRPr sz="1400" b="1" u="sng">
              <a:solidFill>
                <a:schemeClr val="lt1"/>
              </a:solidFill>
              <a:latin typeface="Comfortaa"/>
              <a:ea typeface="Comfortaa"/>
              <a:cs typeface="Comfortaa"/>
              <a:sym typeface="Comfortaa"/>
            </a:endParaRPr>
          </a:p>
          <a:p>
            <a:pPr marL="0" lvl="0" indent="0" algn="r" rtl="0">
              <a:spcBef>
                <a:spcPts val="1200"/>
              </a:spcBef>
              <a:spcAft>
                <a:spcPts val="0"/>
              </a:spcAft>
              <a:buNone/>
            </a:pPr>
            <a:r>
              <a:rPr lang="en" sz="1400" b="1" u="sng">
                <a:solidFill>
                  <a:schemeClr val="lt1"/>
                </a:solidFill>
                <a:latin typeface="Comfortaa"/>
                <a:ea typeface="Comfortaa"/>
                <a:cs typeface="Comfortaa"/>
                <a:sym typeface="Comfortaa"/>
              </a:rPr>
              <a:t>The Solution:</a:t>
            </a:r>
            <a:endParaRPr sz="1400" b="1">
              <a:solidFill>
                <a:schemeClr val="lt1"/>
              </a:solidFill>
              <a:latin typeface="Comfortaa"/>
              <a:ea typeface="Comfortaa"/>
              <a:cs typeface="Comfortaa"/>
              <a:sym typeface="Comfortaa"/>
            </a:endParaRPr>
          </a:p>
          <a:p>
            <a:pPr marL="457200" lvl="0" indent="-304165" algn="r" rtl="0">
              <a:lnSpc>
                <a:spcPct val="150000"/>
              </a:lnSpc>
              <a:spcBef>
                <a:spcPts val="120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Implement a website for detecting Pokémon.</a:t>
            </a:r>
            <a:endParaRPr sz="1400" b="1">
              <a:solidFill>
                <a:schemeClr val="lt1"/>
              </a:solidFill>
              <a:latin typeface="Comfortaa"/>
              <a:ea typeface="Comfortaa"/>
              <a:cs typeface="Comfortaa"/>
              <a:sym typeface="Comfortaa"/>
            </a:endParaRPr>
          </a:p>
          <a:p>
            <a:pPr marL="914400" lvl="1" indent="-304165" algn="r" rtl="0">
              <a:lnSpc>
                <a:spcPct val="150000"/>
              </a:lnSpc>
              <a:spcBef>
                <a:spcPts val="0"/>
              </a:spcBef>
              <a:spcAft>
                <a:spcPts val="0"/>
              </a:spcAft>
              <a:buClr>
                <a:schemeClr val="lt1"/>
              </a:buClr>
              <a:buSzPct val="100000"/>
              <a:buFont typeface="Comfortaa"/>
              <a:buChar char="-"/>
            </a:pPr>
            <a:r>
              <a:rPr lang="en" b="1">
                <a:solidFill>
                  <a:schemeClr val="lt1"/>
                </a:solidFill>
                <a:latin typeface="Comfortaa"/>
                <a:ea typeface="Comfortaa"/>
                <a:cs typeface="Comfortaa"/>
                <a:sym typeface="Comfortaa"/>
              </a:rPr>
              <a:t>Provides easier access than software.</a:t>
            </a:r>
            <a:endParaRPr b="1">
              <a:solidFill>
                <a:schemeClr val="lt1"/>
              </a:solidFill>
              <a:latin typeface="Comfortaa"/>
              <a:ea typeface="Comfortaa"/>
              <a:cs typeface="Comfortaa"/>
              <a:sym typeface="Comfortaa"/>
            </a:endParaRPr>
          </a:p>
          <a:p>
            <a:pPr marL="914400" lvl="1" indent="-304165" algn="r" rtl="0">
              <a:lnSpc>
                <a:spcPct val="150000"/>
              </a:lnSpc>
              <a:spcBef>
                <a:spcPts val="0"/>
              </a:spcBef>
              <a:spcAft>
                <a:spcPts val="0"/>
              </a:spcAft>
              <a:buClr>
                <a:schemeClr val="lt1"/>
              </a:buClr>
              <a:buSzPct val="100000"/>
              <a:buFont typeface="Comfortaa"/>
              <a:buChar char="-"/>
            </a:pPr>
            <a:r>
              <a:rPr lang="en" b="1">
                <a:solidFill>
                  <a:schemeClr val="lt1"/>
                </a:solidFill>
                <a:latin typeface="Comfortaa"/>
                <a:ea typeface="Comfortaa"/>
                <a:cs typeface="Comfortaa"/>
                <a:sym typeface="Comfortaa"/>
              </a:rPr>
              <a:t>Detect ⅔ of all currently existing Pokémon.</a:t>
            </a:r>
            <a:endParaRPr b="1">
              <a:solidFill>
                <a:schemeClr val="lt1"/>
              </a:solidFill>
              <a:latin typeface="Comfortaa"/>
              <a:ea typeface="Comfortaa"/>
              <a:cs typeface="Comfortaa"/>
              <a:sym typeface="Comfortaa"/>
            </a:endParaRPr>
          </a:p>
        </p:txBody>
      </p:sp>
      <p:pic>
        <p:nvPicPr>
          <p:cNvPr id="414" name="Google Shape;414;p96"/>
          <p:cNvPicPr preferRelativeResize="0"/>
          <p:nvPr/>
        </p:nvPicPr>
        <p:blipFill>
          <a:blip r:embed="rId3">
            <a:alphaModFix/>
          </a:blip>
          <a:stretch>
            <a:fillRect/>
          </a:stretch>
        </p:blipFill>
        <p:spPr>
          <a:xfrm>
            <a:off x="175675" y="1031900"/>
            <a:ext cx="3195875" cy="3239275"/>
          </a:xfrm>
          <a:prstGeom prst="rect">
            <a:avLst/>
          </a:prstGeom>
          <a:noFill/>
          <a:ln>
            <a:noFill/>
          </a:ln>
        </p:spPr>
      </p:pic>
      <p:sp>
        <p:nvSpPr>
          <p:cNvPr id="415" name="Google Shape;415;p96"/>
          <p:cNvSpPr txBox="1"/>
          <p:nvPr/>
        </p:nvSpPr>
        <p:spPr>
          <a:xfrm>
            <a:off x="175675" y="4682325"/>
            <a:ext cx="414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https://nintendo.fandom.com/wiki/Poké_Ball</a:t>
            </a:r>
            <a:endParaRPr sz="1100" b="1">
              <a:solidFill>
                <a:schemeClr val="lt1"/>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23"/>
          <p:cNvSpPr txBox="1">
            <a:spLocks noGrp="1"/>
          </p:cNvSpPr>
          <p:nvPr>
            <p:ph type="title" idx="4"/>
          </p:nvPr>
        </p:nvSpPr>
        <p:spPr>
          <a:xfrm>
            <a:off x="4282375" y="489097"/>
            <a:ext cx="4665000" cy="893135"/>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200" b="1" dirty="0">
                <a:solidFill>
                  <a:schemeClr val="lt1"/>
                </a:solidFill>
                <a:latin typeface="Comfortaa"/>
                <a:ea typeface="Comfortaa"/>
                <a:cs typeface="Comfortaa"/>
                <a:sym typeface="Comfortaa"/>
              </a:rPr>
              <a:t>Code Overview (</a:t>
            </a:r>
            <a:r>
              <a:rPr lang="en" sz="3200" b="1" dirty="0">
                <a:latin typeface="Comfortaa"/>
                <a:ea typeface="Comfortaa"/>
                <a:cs typeface="Comfortaa"/>
                <a:sym typeface="Comfortaa"/>
              </a:rPr>
              <a:t>SVM</a:t>
            </a:r>
            <a:r>
              <a:rPr lang="en" sz="3200" b="1" dirty="0">
                <a:solidFill>
                  <a:schemeClr val="lt1"/>
                </a:solidFill>
                <a:latin typeface="Comfortaa"/>
                <a:ea typeface="Comfortaa"/>
                <a:cs typeface="Comfortaa"/>
                <a:sym typeface="Comfortaa"/>
              </a:rPr>
              <a:t>)</a:t>
            </a:r>
            <a:endParaRPr sz="3200" b="1" dirty="0">
              <a:solidFill>
                <a:schemeClr val="lt1"/>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24"/>
          <p:cNvSpPr txBox="1">
            <a:spLocks noGrp="1"/>
          </p:cNvSpPr>
          <p:nvPr>
            <p:ph type="title"/>
          </p:nvPr>
        </p:nvSpPr>
        <p:spPr>
          <a:xfrm>
            <a:off x="1163550" y="235550"/>
            <a:ext cx="40989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Demonstration</a:t>
            </a:r>
            <a:endParaRPr sz="3200" b="1">
              <a:solidFill>
                <a:schemeClr val="lt1"/>
              </a:solidFill>
              <a:latin typeface="Comfortaa"/>
              <a:ea typeface="Comfortaa"/>
              <a:cs typeface="Comfortaa"/>
              <a:sym typeface="Comfortaa"/>
            </a:endParaRPr>
          </a:p>
        </p:txBody>
      </p:sp>
      <p:sp>
        <p:nvSpPr>
          <p:cNvPr id="609" name="Google Shape;609;p124"/>
          <p:cNvSpPr txBox="1">
            <a:spLocks noGrp="1"/>
          </p:cNvSpPr>
          <p:nvPr>
            <p:ph type="body" idx="4294967295"/>
          </p:nvPr>
        </p:nvSpPr>
        <p:spPr>
          <a:xfrm>
            <a:off x="297300" y="1109425"/>
            <a:ext cx="5831400" cy="34242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b="1" u="sng">
                <a:solidFill>
                  <a:schemeClr val="lt1"/>
                </a:solidFill>
                <a:latin typeface="Comfortaa"/>
                <a:ea typeface="Comfortaa"/>
                <a:cs typeface="Comfortaa"/>
                <a:sym typeface="Comfortaa"/>
              </a:rPr>
              <a:t>How to Access</a:t>
            </a:r>
            <a:r>
              <a:rPr lang="en" b="1">
                <a:solidFill>
                  <a:schemeClr val="lt1"/>
                </a:solidFill>
                <a:latin typeface="Comfortaa"/>
                <a:ea typeface="Comfortaa"/>
                <a:cs typeface="Comfortaa"/>
                <a:sym typeface="Comfortaa"/>
              </a:rPr>
              <a:t>:</a:t>
            </a:r>
            <a:endParaRPr b="1">
              <a:solidFill>
                <a:schemeClr val="lt1"/>
              </a:solidFill>
              <a:latin typeface="Comfortaa"/>
              <a:ea typeface="Comfortaa"/>
              <a:cs typeface="Comfortaa"/>
              <a:sym typeface="Comfortaa"/>
            </a:endParaRPr>
          </a:p>
          <a:p>
            <a:pPr marL="457200" lvl="0" indent="-342900" algn="l" rtl="0">
              <a:lnSpc>
                <a:spcPct val="115000"/>
              </a:lnSpc>
              <a:spcBef>
                <a:spcPts val="1200"/>
              </a:spcBef>
              <a:spcAft>
                <a:spcPts val="0"/>
              </a:spcAft>
              <a:buClr>
                <a:schemeClr val="lt1"/>
              </a:buClr>
              <a:buSzPts val="1800"/>
              <a:buFont typeface="Comfortaa"/>
              <a:buAutoNum type="arabicPeriod"/>
            </a:pPr>
            <a:r>
              <a:rPr lang="en" b="1">
                <a:solidFill>
                  <a:schemeClr val="lt1"/>
                </a:solidFill>
                <a:latin typeface="Comfortaa"/>
                <a:ea typeface="Comfortaa"/>
                <a:cs typeface="Comfortaa"/>
                <a:sym typeface="Comfortaa"/>
              </a:rPr>
              <a:t>Visit </a:t>
            </a:r>
            <a:r>
              <a:rPr lang="en" b="1" u="sng">
                <a:solidFill>
                  <a:schemeClr val="accent5"/>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https://www.pokemonimagerecognition.com</a:t>
            </a:r>
            <a:endParaRPr b="1">
              <a:solidFill>
                <a:schemeClr val="accent5"/>
              </a:solidFill>
              <a:latin typeface="Comfortaa"/>
              <a:ea typeface="Comfortaa"/>
              <a:cs typeface="Comfortaa"/>
              <a:sym typeface="Comfortaa"/>
            </a:endParaRPr>
          </a:p>
          <a:p>
            <a:pPr marL="457200" lvl="0" indent="-342900" algn="l" rtl="0">
              <a:lnSpc>
                <a:spcPct val="115000"/>
              </a:lnSpc>
              <a:spcBef>
                <a:spcPts val="0"/>
              </a:spcBef>
              <a:spcAft>
                <a:spcPts val="0"/>
              </a:spcAft>
              <a:buClr>
                <a:schemeClr val="lt1"/>
              </a:buClr>
              <a:buSzPts val="1800"/>
              <a:buFont typeface="Comfortaa"/>
              <a:buAutoNum type="arabicPeriod"/>
            </a:pPr>
            <a:r>
              <a:rPr lang="en" b="1">
                <a:solidFill>
                  <a:schemeClr val="lt1"/>
                </a:solidFill>
                <a:latin typeface="Comfortaa"/>
                <a:ea typeface="Comfortaa"/>
                <a:cs typeface="Comfortaa"/>
                <a:sym typeface="Comfortaa"/>
              </a:rPr>
              <a:t>Google “pokemon image recognition” and find our website on the first page.</a:t>
            </a:r>
            <a:endParaRPr b="1">
              <a:solidFill>
                <a:schemeClr val="lt1"/>
              </a:solidFill>
              <a:latin typeface="Comfortaa"/>
              <a:ea typeface="Comfortaa"/>
              <a:cs typeface="Comfortaa"/>
              <a:sym typeface="Comfortaa"/>
            </a:endParaRPr>
          </a:p>
          <a:p>
            <a:pPr marL="0" lvl="0" indent="0" algn="ctr" rtl="0">
              <a:lnSpc>
                <a:spcPct val="115000"/>
              </a:lnSpc>
              <a:spcBef>
                <a:spcPts val="1200"/>
              </a:spcBef>
              <a:spcAft>
                <a:spcPts val="1200"/>
              </a:spcAft>
              <a:buNone/>
            </a:pPr>
            <a:r>
              <a:rPr lang="en" b="1">
                <a:solidFill>
                  <a:schemeClr val="lt1"/>
                </a:solidFill>
                <a:latin typeface="Comfortaa"/>
                <a:ea typeface="Comfortaa"/>
                <a:cs typeface="Comfortaa"/>
                <a:sym typeface="Comfortaa"/>
              </a:rPr>
              <a:t>For accuracy, it’s recommended to use the CNN algorithm!</a:t>
            </a:r>
            <a:endParaRPr b="1">
              <a:solidFill>
                <a:schemeClr val="lt1"/>
              </a:solidFill>
              <a:latin typeface="Comfortaa"/>
              <a:ea typeface="Comfortaa"/>
              <a:cs typeface="Comfortaa"/>
              <a:sym typeface="Comfortaa"/>
            </a:endParaRPr>
          </a:p>
        </p:txBody>
      </p:sp>
      <p:pic>
        <p:nvPicPr>
          <p:cNvPr id="610" name="Google Shape;610;p124"/>
          <p:cNvPicPr preferRelativeResize="0"/>
          <p:nvPr/>
        </p:nvPicPr>
        <p:blipFill>
          <a:blip r:embed="rId4">
            <a:alphaModFix/>
          </a:blip>
          <a:stretch>
            <a:fillRect/>
          </a:stretch>
        </p:blipFill>
        <p:spPr>
          <a:xfrm>
            <a:off x="6415800" y="2632750"/>
            <a:ext cx="2327526" cy="2119975"/>
          </a:xfrm>
          <a:prstGeom prst="rect">
            <a:avLst/>
          </a:prstGeom>
          <a:noFill/>
          <a:ln>
            <a:noFill/>
          </a:ln>
        </p:spPr>
      </p:pic>
      <p:sp>
        <p:nvSpPr>
          <p:cNvPr id="611" name="Google Shape;611;p124"/>
          <p:cNvSpPr txBox="1"/>
          <p:nvPr/>
        </p:nvSpPr>
        <p:spPr>
          <a:xfrm>
            <a:off x="100875" y="4468550"/>
            <a:ext cx="4212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https://www.pinterest.com/pin/742953269760209829/</a:t>
            </a:r>
            <a:endParaRPr sz="1100">
              <a:solidFill>
                <a:schemeClr val="lt1"/>
              </a:solidFill>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5"/>
          <p:cNvSpPr txBox="1">
            <a:spLocks noGrp="1"/>
          </p:cNvSpPr>
          <p:nvPr>
            <p:ph type="title"/>
          </p:nvPr>
        </p:nvSpPr>
        <p:spPr>
          <a:xfrm>
            <a:off x="2522550" y="72650"/>
            <a:ext cx="40989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b="1">
                <a:solidFill>
                  <a:schemeClr val="lt1"/>
                </a:solidFill>
                <a:latin typeface="Comfortaa"/>
                <a:ea typeface="Comfortaa"/>
                <a:cs typeface="Comfortaa"/>
                <a:sym typeface="Comfortaa"/>
              </a:rPr>
              <a:t>Results</a:t>
            </a:r>
            <a:endParaRPr sz="2600" b="1">
              <a:solidFill>
                <a:schemeClr val="lt1"/>
              </a:solidFill>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6"/>
          <p:cNvSpPr txBox="1">
            <a:spLocks noGrp="1"/>
          </p:cNvSpPr>
          <p:nvPr>
            <p:ph type="title"/>
          </p:nvPr>
        </p:nvSpPr>
        <p:spPr>
          <a:xfrm>
            <a:off x="2203275" y="88150"/>
            <a:ext cx="46650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Conclusion</a:t>
            </a:r>
            <a:endParaRPr sz="3200" b="1">
              <a:solidFill>
                <a:schemeClr val="lt1"/>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7"/>
          <p:cNvSpPr txBox="1">
            <a:spLocks noGrp="1"/>
          </p:cNvSpPr>
          <p:nvPr>
            <p:ph type="title" idx="4"/>
          </p:nvPr>
        </p:nvSpPr>
        <p:spPr>
          <a:xfrm>
            <a:off x="2239500" y="2165850"/>
            <a:ext cx="46650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Questions?</a:t>
            </a:r>
            <a:endParaRPr sz="3200" b="1">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7"/>
          <p:cNvSpPr txBox="1">
            <a:spLocks noGrp="1"/>
          </p:cNvSpPr>
          <p:nvPr>
            <p:ph type="title" idx="6"/>
          </p:nvPr>
        </p:nvSpPr>
        <p:spPr>
          <a:xfrm>
            <a:off x="1704150" y="189025"/>
            <a:ext cx="5735700" cy="94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Introduction (Part 2)</a:t>
            </a:r>
            <a:endParaRPr sz="3200" b="1">
              <a:solidFill>
                <a:schemeClr val="lt1"/>
              </a:solidFill>
              <a:latin typeface="Comfortaa"/>
              <a:ea typeface="Comfortaa"/>
              <a:cs typeface="Comfortaa"/>
              <a:sym typeface="Comfortaa"/>
            </a:endParaRPr>
          </a:p>
        </p:txBody>
      </p:sp>
      <p:sp>
        <p:nvSpPr>
          <p:cNvPr id="421" name="Google Shape;421;p97"/>
          <p:cNvSpPr txBox="1">
            <a:spLocks noGrp="1"/>
          </p:cNvSpPr>
          <p:nvPr>
            <p:ph type="body" idx="4294967295"/>
          </p:nvPr>
        </p:nvSpPr>
        <p:spPr>
          <a:xfrm>
            <a:off x="938500" y="1246025"/>
            <a:ext cx="7172100" cy="30399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00" b="1" u="sng">
                <a:solidFill>
                  <a:schemeClr val="lt1"/>
                </a:solidFill>
                <a:latin typeface="Comfortaa"/>
                <a:ea typeface="Comfortaa"/>
                <a:cs typeface="Comfortaa"/>
                <a:sym typeface="Comfortaa"/>
              </a:rPr>
              <a:t>Main algorithms (most accurate to least accurate):</a:t>
            </a:r>
            <a:endParaRPr sz="1400" b="1" u="sng">
              <a:solidFill>
                <a:schemeClr val="lt1"/>
              </a:solidFill>
              <a:latin typeface="Comfortaa"/>
              <a:ea typeface="Comfortaa"/>
              <a:cs typeface="Comfortaa"/>
              <a:sym typeface="Comfortaa"/>
            </a:endParaRPr>
          </a:p>
          <a:p>
            <a:pPr marL="457200" lvl="0" indent="-317500" algn="ctr" rtl="0">
              <a:spcBef>
                <a:spcPts val="120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Convolutional Neural Networks</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Pre-trained Models</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K-Nearest Neighbor</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Support Vector Machines</a:t>
            </a:r>
            <a:endParaRPr sz="1400" b="1">
              <a:solidFill>
                <a:schemeClr val="lt1"/>
              </a:solidFill>
              <a:latin typeface="Comfortaa"/>
              <a:ea typeface="Comfortaa"/>
              <a:cs typeface="Comfortaa"/>
              <a:sym typeface="Comfortaa"/>
            </a:endParaRPr>
          </a:p>
          <a:p>
            <a:pPr marL="0" lvl="0" indent="0" algn="l" rtl="0">
              <a:spcBef>
                <a:spcPts val="1200"/>
              </a:spcBef>
              <a:spcAft>
                <a:spcPts val="0"/>
              </a:spcAft>
              <a:buNone/>
            </a:pPr>
            <a:r>
              <a:rPr lang="en" sz="1400" b="1" u="sng">
                <a:solidFill>
                  <a:schemeClr val="lt1"/>
                </a:solidFill>
                <a:latin typeface="Comfortaa"/>
                <a:ea typeface="Comfortaa"/>
                <a:cs typeface="Comfortaa"/>
                <a:sym typeface="Comfortaa"/>
              </a:rPr>
              <a:t>Other Features:</a:t>
            </a:r>
            <a:endParaRPr sz="1400" b="1">
              <a:solidFill>
                <a:schemeClr val="lt1"/>
              </a:solidFill>
              <a:latin typeface="Comfortaa"/>
              <a:ea typeface="Comfortaa"/>
              <a:cs typeface="Comfortaa"/>
              <a:sym typeface="Comfortaa"/>
            </a:endParaRPr>
          </a:p>
          <a:p>
            <a:pPr marL="457200" lvl="0" indent="-317500" algn="l" rtl="0">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Website implementation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Compare your image to the predicted Pokémon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Display stats of the predicted Pokémon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Analyze all of the stats of the predicted Pokémon</a:t>
            </a:r>
            <a:endParaRPr sz="1400" b="1">
              <a:solidFill>
                <a:schemeClr val="lt1"/>
              </a:solidFill>
              <a:latin typeface="Comfortaa"/>
              <a:ea typeface="Comfortaa"/>
              <a:cs typeface="Comfortaa"/>
              <a:sym typeface="Comfortaa"/>
            </a:endParaRPr>
          </a:p>
        </p:txBody>
      </p:sp>
      <p:pic>
        <p:nvPicPr>
          <p:cNvPr id="422" name="Google Shape;422;p97"/>
          <p:cNvPicPr preferRelativeResize="0"/>
          <p:nvPr/>
        </p:nvPicPr>
        <p:blipFill>
          <a:blip r:embed="rId3">
            <a:alphaModFix/>
          </a:blip>
          <a:stretch>
            <a:fillRect/>
          </a:stretch>
        </p:blipFill>
        <p:spPr>
          <a:xfrm>
            <a:off x="5097300" y="1789450"/>
            <a:ext cx="4762775" cy="2818774"/>
          </a:xfrm>
          <a:prstGeom prst="rect">
            <a:avLst/>
          </a:prstGeom>
          <a:noFill/>
          <a:ln>
            <a:noFill/>
          </a:ln>
        </p:spPr>
      </p:pic>
      <p:sp>
        <p:nvSpPr>
          <p:cNvPr id="423" name="Google Shape;423;p97"/>
          <p:cNvSpPr txBox="1"/>
          <p:nvPr/>
        </p:nvSpPr>
        <p:spPr>
          <a:xfrm>
            <a:off x="153125" y="4336675"/>
            <a:ext cx="3803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https://projectpokemon.org/home/gallery/image/78446-charmanderpng/</a:t>
            </a:r>
            <a:endParaRPr sz="1100" b="1">
              <a:solidFill>
                <a:schemeClr val="lt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98"/>
          <p:cNvSpPr txBox="1">
            <a:spLocks noGrp="1"/>
          </p:cNvSpPr>
          <p:nvPr>
            <p:ph type="title" idx="4294967295"/>
          </p:nvPr>
        </p:nvSpPr>
        <p:spPr>
          <a:xfrm>
            <a:off x="1704150" y="204525"/>
            <a:ext cx="5735700" cy="94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Proposed Work</a:t>
            </a:r>
            <a:endParaRPr sz="3200" b="1">
              <a:solidFill>
                <a:schemeClr val="lt1"/>
              </a:solidFill>
              <a:latin typeface="Comfortaa"/>
              <a:ea typeface="Comfortaa"/>
              <a:cs typeface="Comfortaa"/>
              <a:sym typeface="Comfortaa"/>
            </a:endParaRPr>
          </a:p>
        </p:txBody>
      </p:sp>
      <p:sp>
        <p:nvSpPr>
          <p:cNvPr id="429" name="Google Shape;429;p98"/>
          <p:cNvSpPr txBox="1">
            <a:spLocks noGrp="1"/>
          </p:cNvSpPr>
          <p:nvPr>
            <p:ph type="body" idx="4294967295"/>
          </p:nvPr>
        </p:nvSpPr>
        <p:spPr>
          <a:xfrm>
            <a:off x="938500" y="1246025"/>
            <a:ext cx="7172100" cy="303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Supervised learning was used to train models.</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Read in 10-20 images of each of 721 Pokémon.</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Collect data, such as patterns, colors, number of pixels or size, depending on the model.</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Store the model’s data and load it whenever a prediction is being made.</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Developed in Python. Website uses PHP, HTML, CSS, JavaScript, and the Bootstrap framework.</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Hosted on a virtual private server (VPS) with 4GB RAM, 150GB SSD Storage, 2TB Transfer.</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All models are pre-trained. This reduces website load.</a:t>
            </a:r>
            <a:endParaRPr sz="1600" b="1">
              <a:solidFill>
                <a:schemeClr val="lt1"/>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99"/>
          <p:cNvSpPr txBox="1">
            <a:spLocks noGrp="1"/>
          </p:cNvSpPr>
          <p:nvPr>
            <p:ph type="ctrTitle"/>
          </p:nvPr>
        </p:nvSpPr>
        <p:spPr>
          <a:xfrm>
            <a:off x="1796675" y="121175"/>
            <a:ext cx="5442900" cy="70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fortaa"/>
                <a:ea typeface="Comfortaa"/>
                <a:cs typeface="Comfortaa"/>
                <a:sym typeface="Comfortaa"/>
              </a:rPr>
              <a:t>An Introduction to Pokemon</a:t>
            </a:r>
            <a:endParaRPr>
              <a:latin typeface="Comfortaa"/>
              <a:ea typeface="Comfortaa"/>
              <a:cs typeface="Comfortaa"/>
              <a:sym typeface="Comfortaa"/>
            </a:endParaRPr>
          </a:p>
        </p:txBody>
      </p:sp>
      <p:pic>
        <p:nvPicPr>
          <p:cNvPr id="435" name="Google Shape;435;p99"/>
          <p:cNvPicPr preferRelativeResize="0"/>
          <p:nvPr/>
        </p:nvPicPr>
        <p:blipFill>
          <a:blip r:embed="rId3">
            <a:alphaModFix/>
          </a:blip>
          <a:stretch>
            <a:fillRect/>
          </a:stretch>
        </p:blipFill>
        <p:spPr>
          <a:xfrm>
            <a:off x="4572000" y="830825"/>
            <a:ext cx="4435575" cy="4159825"/>
          </a:xfrm>
          <a:prstGeom prst="rect">
            <a:avLst/>
          </a:prstGeom>
          <a:noFill/>
          <a:ln>
            <a:noFill/>
          </a:ln>
        </p:spPr>
      </p:pic>
      <p:sp>
        <p:nvSpPr>
          <p:cNvPr id="436" name="Google Shape;436;p99"/>
          <p:cNvSpPr txBox="1">
            <a:spLocks noGrp="1"/>
          </p:cNvSpPr>
          <p:nvPr>
            <p:ph type="ctrTitle"/>
          </p:nvPr>
        </p:nvSpPr>
        <p:spPr>
          <a:xfrm>
            <a:off x="363550" y="754025"/>
            <a:ext cx="3985500" cy="1642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latin typeface="Comfortaa"/>
                <a:ea typeface="Comfortaa"/>
                <a:cs typeface="Comfortaa"/>
                <a:sym typeface="Comfortaa"/>
              </a:rPr>
              <a:t>A pokemon is a fictional creature which is the basis for certain Japanese and Japan-inspired games and cartoons. It has stats, a type, a generation, and an evolution paradigm, as shown in the figure on the right. A list of the categories under which a pokemon can fall is as under:</a:t>
            </a:r>
            <a:endParaRPr sz="1400">
              <a:latin typeface="Comfortaa"/>
              <a:ea typeface="Comfortaa"/>
              <a:cs typeface="Comfortaa"/>
              <a:sym typeface="Comfortaa"/>
            </a:endParaRPr>
          </a:p>
        </p:txBody>
      </p:sp>
      <p:pic>
        <p:nvPicPr>
          <p:cNvPr id="437" name="Google Shape;437;p99"/>
          <p:cNvPicPr preferRelativeResize="0"/>
          <p:nvPr/>
        </p:nvPicPr>
        <p:blipFill>
          <a:blip r:embed="rId4">
            <a:alphaModFix/>
          </a:blip>
          <a:stretch>
            <a:fillRect/>
          </a:stretch>
        </p:blipFill>
        <p:spPr>
          <a:xfrm>
            <a:off x="444325" y="2706400"/>
            <a:ext cx="3904725" cy="228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00"/>
          <p:cNvSpPr txBox="1">
            <a:spLocks noGrp="1"/>
          </p:cNvSpPr>
          <p:nvPr>
            <p:ph type="ctrTitle"/>
          </p:nvPr>
        </p:nvSpPr>
        <p:spPr>
          <a:xfrm>
            <a:off x="390475" y="188450"/>
            <a:ext cx="8496300" cy="56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a:latin typeface="Comfortaa"/>
                <a:ea typeface="Comfortaa"/>
                <a:cs typeface="Comfortaa"/>
                <a:sym typeface="Comfortaa"/>
              </a:rPr>
              <a:t>Every Pokémon has an array of stats. These include:</a:t>
            </a:r>
            <a:endParaRPr sz="1800" b="0">
              <a:latin typeface="Comfortaa"/>
              <a:ea typeface="Comfortaa"/>
              <a:cs typeface="Comfortaa"/>
              <a:sym typeface="Comfortaa"/>
            </a:endParaRPr>
          </a:p>
          <a:p>
            <a:pPr marL="457200" lvl="0" indent="-342900" algn="l" rtl="0">
              <a:lnSpc>
                <a:spcPct val="115000"/>
              </a:lnSpc>
              <a:spcBef>
                <a:spcPts val="1200"/>
              </a:spcBef>
              <a:spcAft>
                <a:spcPts val="0"/>
              </a:spcAft>
              <a:buSzPts val="1800"/>
              <a:buFont typeface="Trebuchet MS"/>
              <a:buAutoNum type="arabicPeriod"/>
            </a:pPr>
            <a:r>
              <a:rPr lang="en" sz="1800">
                <a:latin typeface="Comfortaa"/>
                <a:ea typeface="Comfortaa"/>
                <a:cs typeface="Comfortaa"/>
                <a:sym typeface="Comfortaa"/>
              </a:rPr>
              <a:t>HP</a:t>
            </a:r>
            <a:r>
              <a:rPr lang="en" sz="1800" b="0">
                <a:latin typeface="Comfortaa"/>
                <a:ea typeface="Comfortaa"/>
                <a:cs typeface="Comfortaa"/>
                <a:sym typeface="Comfortaa"/>
              </a:rPr>
              <a:t> (Hit Points) is a Pokémon's life force. If a Pokémon's HP hits zero, it faints and is no longer usable in battle (it can still use Hidden Machines, though). </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b="0">
                <a:latin typeface="Comfortaa"/>
                <a:ea typeface="Comfortaa"/>
                <a:cs typeface="Comfortaa"/>
                <a:sym typeface="Comfortaa"/>
              </a:rPr>
              <a:t>The </a:t>
            </a:r>
            <a:r>
              <a:rPr lang="en" sz="1800">
                <a:latin typeface="Comfortaa"/>
                <a:ea typeface="Comfortaa"/>
                <a:cs typeface="Comfortaa"/>
                <a:sym typeface="Comfortaa"/>
              </a:rPr>
              <a:t>Speed</a:t>
            </a:r>
            <a:r>
              <a:rPr lang="en" sz="1800" b="0">
                <a:latin typeface="Comfortaa"/>
                <a:ea typeface="Comfortaa"/>
                <a:cs typeface="Comfortaa"/>
                <a:sym typeface="Comfortaa"/>
              </a:rPr>
              <a:t> stat decides which Pokémon will make the first move in battle. This stat can be critical in long battles.</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a:latin typeface="Comfortaa"/>
                <a:ea typeface="Comfortaa"/>
                <a:cs typeface="Comfortaa"/>
                <a:sym typeface="Comfortaa"/>
              </a:rPr>
              <a:t>Attack</a:t>
            </a:r>
            <a:r>
              <a:rPr lang="en" sz="1800" b="0">
                <a:latin typeface="Comfortaa"/>
                <a:ea typeface="Comfortaa"/>
                <a:cs typeface="Comfortaa"/>
                <a:sym typeface="Comfortaa"/>
              </a:rPr>
              <a:t> and </a:t>
            </a:r>
            <a:r>
              <a:rPr lang="en" sz="1800">
                <a:latin typeface="Comfortaa"/>
                <a:ea typeface="Comfortaa"/>
                <a:cs typeface="Comfortaa"/>
                <a:sym typeface="Comfortaa"/>
              </a:rPr>
              <a:t>Special Attack</a:t>
            </a:r>
            <a:r>
              <a:rPr lang="en" sz="1800" b="0">
                <a:latin typeface="Comfortaa"/>
                <a:ea typeface="Comfortaa"/>
                <a:cs typeface="Comfortaa"/>
                <a:sym typeface="Comfortaa"/>
              </a:rPr>
              <a:t> measure the strength of moves used by your Pokémon; the higher these are, the more damage the pokemon does to its opponents. </a:t>
            </a:r>
            <a:r>
              <a:rPr lang="en" sz="1800" b="0" i="1">
                <a:latin typeface="Comfortaa"/>
                <a:ea typeface="Comfortaa"/>
                <a:cs typeface="Comfortaa"/>
                <a:sym typeface="Comfortaa"/>
              </a:rPr>
              <a:t>Attack</a:t>
            </a:r>
            <a:r>
              <a:rPr lang="en" sz="1800" b="0">
                <a:latin typeface="Comfortaa"/>
                <a:ea typeface="Comfortaa"/>
                <a:cs typeface="Comfortaa"/>
                <a:sym typeface="Comfortaa"/>
              </a:rPr>
              <a:t> corresponds to moves in the Physical category, while </a:t>
            </a:r>
            <a:r>
              <a:rPr lang="en" sz="1800" b="0" i="1">
                <a:latin typeface="Comfortaa"/>
                <a:ea typeface="Comfortaa"/>
                <a:cs typeface="Comfortaa"/>
                <a:sym typeface="Comfortaa"/>
              </a:rPr>
              <a:t>Special Attack</a:t>
            </a:r>
            <a:r>
              <a:rPr lang="en" sz="1800" b="0">
                <a:latin typeface="Comfortaa"/>
                <a:ea typeface="Comfortaa"/>
                <a:cs typeface="Comfortaa"/>
                <a:sym typeface="Comfortaa"/>
              </a:rPr>
              <a:t> corresponds to Special moves.</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a:latin typeface="Comfortaa"/>
                <a:ea typeface="Comfortaa"/>
                <a:cs typeface="Comfortaa"/>
                <a:sym typeface="Comfortaa"/>
              </a:rPr>
              <a:t>Similarly, Defense</a:t>
            </a:r>
            <a:r>
              <a:rPr lang="en" sz="1800" b="0">
                <a:latin typeface="Comfortaa"/>
                <a:ea typeface="Comfortaa"/>
                <a:cs typeface="Comfortaa"/>
                <a:sym typeface="Comfortaa"/>
              </a:rPr>
              <a:t> and </a:t>
            </a:r>
            <a:r>
              <a:rPr lang="en" sz="1800">
                <a:latin typeface="Comfortaa"/>
                <a:ea typeface="Comfortaa"/>
                <a:cs typeface="Comfortaa"/>
                <a:sym typeface="Comfortaa"/>
              </a:rPr>
              <a:t>Special Defense</a:t>
            </a:r>
            <a:r>
              <a:rPr lang="en" sz="1800" b="0">
                <a:latin typeface="Comfortaa"/>
                <a:ea typeface="Comfortaa"/>
                <a:cs typeface="Comfortaa"/>
                <a:sym typeface="Comfortaa"/>
              </a:rPr>
              <a:t> measure the ability to take attacks from other Pokémon; the higher these are, the fewer hit points will be lost when attacked. </a:t>
            </a:r>
            <a:endParaRPr sz="1800" b="0">
              <a:latin typeface="Trebuchet MS"/>
              <a:ea typeface="Trebuchet MS"/>
              <a:cs typeface="Trebuchet MS"/>
              <a:sym typeface="Trebuchet MS"/>
            </a:endParaRPr>
          </a:p>
          <a:p>
            <a:pPr marL="0" lvl="0" indent="0" algn="ctr" rtl="0">
              <a:spcBef>
                <a:spcPts val="1200"/>
              </a:spcBef>
              <a:spcAft>
                <a:spcPts val="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01"/>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48" name="Google Shape;448;p101"/>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49" name="Google Shape;449;p101"/>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50" name="Google Shape;450;p101"/>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51" name="Google Shape;451;p101"/>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52" name="Google Shape;452;p101"/>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53" name="Google Shape;453;p101"/>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sp>
        <p:nvSpPr>
          <p:cNvPr id="454" name="Google Shape;454;p101"/>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sp>
        <p:nvSpPr>
          <p:cNvPr id="455" name="Google Shape;455;p101"/>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pic>
        <p:nvPicPr>
          <p:cNvPr id="456" name="Google Shape;456;p101"/>
          <p:cNvPicPr preferRelativeResize="0"/>
          <p:nvPr/>
        </p:nvPicPr>
        <p:blipFill>
          <a:blip r:embed="rId3">
            <a:alphaModFix/>
          </a:blip>
          <a:stretch>
            <a:fillRect/>
          </a:stretch>
        </p:blipFill>
        <p:spPr>
          <a:xfrm>
            <a:off x="929800" y="587425"/>
            <a:ext cx="7268475" cy="4416175"/>
          </a:xfrm>
          <a:prstGeom prst="rect">
            <a:avLst/>
          </a:prstGeom>
          <a:noFill/>
          <a:ln>
            <a:noFill/>
          </a:ln>
        </p:spPr>
      </p:pic>
      <p:sp>
        <p:nvSpPr>
          <p:cNvPr id="457" name="Google Shape;457;p101"/>
          <p:cNvSpPr txBox="1">
            <a:spLocks noGrp="1"/>
          </p:cNvSpPr>
          <p:nvPr>
            <p:ph type="title" idx="6"/>
          </p:nvPr>
        </p:nvSpPr>
        <p:spPr>
          <a:xfrm>
            <a:off x="1704150" y="183925"/>
            <a:ext cx="5735700" cy="40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300" b="1">
                <a:solidFill>
                  <a:schemeClr val="lt1"/>
                </a:solidFill>
                <a:highlight>
                  <a:schemeClr val="dk2"/>
                </a:highlight>
                <a:latin typeface="Comfortaa"/>
                <a:ea typeface="Comfortaa"/>
                <a:cs typeface="Comfortaa"/>
                <a:sym typeface="Comfortaa"/>
              </a:rPr>
              <a:t>Comparison of Pokedexes</a:t>
            </a:r>
            <a:endParaRPr sz="2300" b="1">
              <a:solidFill>
                <a:schemeClr val="lt1"/>
              </a:solidFill>
              <a:highlight>
                <a:schemeClr val="dk2"/>
              </a:highlight>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02"/>
          <p:cNvSpPr txBox="1">
            <a:spLocks noGrp="1"/>
          </p:cNvSpPr>
          <p:nvPr>
            <p:ph type="ctrTitle"/>
          </p:nvPr>
        </p:nvSpPr>
        <p:spPr>
          <a:xfrm>
            <a:off x="169725" y="365525"/>
            <a:ext cx="8746500" cy="6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900">
                <a:latin typeface="Comfortaa"/>
                <a:ea typeface="Comfortaa"/>
                <a:cs typeface="Comfortaa"/>
                <a:sym typeface="Comfortaa"/>
              </a:rPr>
              <a:t>Uniqueness of Our Pokedex</a:t>
            </a:r>
            <a:endParaRPr sz="3900">
              <a:latin typeface="Comfortaa"/>
              <a:ea typeface="Comfortaa"/>
              <a:cs typeface="Comfortaa"/>
              <a:sym typeface="Comfortaa"/>
            </a:endParaRPr>
          </a:p>
        </p:txBody>
      </p:sp>
      <p:sp>
        <p:nvSpPr>
          <p:cNvPr id="463" name="Google Shape;463;p102"/>
          <p:cNvSpPr txBox="1"/>
          <p:nvPr/>
        </p:nvSpPr>
        <p:spPr>
          <a:xfrm>
            <a:off x="397500" y="1174900"/>
            <a:ext cx="7970400" cy="4047232"/>
          </a:xfrm>
          <a:prstGeom prst="rect">
            <a:avLst/>
          </a:prstGeom>
          <a:noFill/>
          <a:ln>
            <a:noFill/>
          </a:ln>
        </p:spPr>
        <p:txBody>
          <a:bodyPr spcFirstLastPara="1" wrap="square" lIns="91425" tIns="91425" rIns="91425" bIns="91425" anchor="t" anchorCtr="0">
            <a:spAutoFit/>
          </a:bodyPr>
          <a:lstStyle/>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The most comprehensive (possibly the only) pokedex to recognize and classify images based on supervised machine learning algorithms.</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Even if we do not consider machine learning, it is one of the largest Pokedexes created. </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Gives information about 721 Pokemon belonging to 6 generations</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Since we had to train machine learning algorithms on pokemon images, we needed sufficient number of images for each pokemon; the images of pokemon from seventh to ninth generations were not readily available.</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Therefore, we built a pokedex with the first six generations of pokemon</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Trained over 10,000+ images</a:t>
            </a:r>
            <a:endParaRPr b="1" dirty="0">
              <a:solidFill>
                <a:schemeClr val="lt1"/>
              </a:solidFill>
              <a:highlight>
                <a:srgbClr val="564E4E"/>
              </a:highlight>
              <a:latin typeface="Comfortaa"/>
              <a:ea typeface="Comfortaa"/>
              <a:cs typeface="Comfortaa"/>
              <a:sym typeface="Comfortaa"/>
            </a:endParaRPr>
          </a:p>
          <a:p>
            <a:pPr marL="914400" lvl="0" indent="0" algn="ctr" rtl="0">
              <a:lnSpc>
                <a:spcPct val="150000"/>
              </a:lnSpc>
              <a:spcBef>
                <a:spcPts val="1200"/>
              </a:spcBef>
              <a:spcAft>
                <a:spcPts val="1200"/>
              </a:spcAft>
              <a:buNone/>
            </a:pPr>
            <a:endParaRPr b="1" dirty="0">
              <a:solidFill>
                <a:schemeClr val="lt1"/>
              </a:solidFill>
              <a:highlight>
                <a:srgbClr val="564E4E"/>
              </a:highlight>
              <a:latin typeface="Comfortaa"/>
              <a:ea typeface="Comfortaa"/>
              <a:cs typeface="Comfortaa"/>
              <a:sym typeface="Comfortaa"/>
            </a:endParaRPr>
          </a:p>
        </p:txBody>
      </p:sp>
      <p:pic>
        <p:nvPicPr>
          <p:cNvPr id="464" name="Google Shape;464;p102"/>
          <p:cNvPicPr preferRelativeResize="0"/>
          <p:nvPr/>
        </p:nvPicPr>
        <p:blipFill>
          <a:blip r:embed="rId3">
            <a:alphaModFix/>
          </a:blip>
          <a:stretch>
            <a:fillRect/>
          </a:stretch>
        </p:blipFill>
        <p:spPr>
          <a:xfrm>
            <a:off x="113050" y="4125100"/>
            <a:ext cx="5111250" cy="684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2076</TotalTime>
  <Words>3686</Words>
  <Application>Microsoft Office PowerPoint</Application>
  <PresentationFormat>On-screen Show (16:9)</PresentationFormat>
  <Paragraphs>195</Paragraphs>
  <Slides>34</Slides>
  <Notes>34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Montserrat ExtraLight</vt:lpstr>
      <vt:lpstr>Times New Roman</vt:lpstr>
      <vt:lpstr>Montserrat ExtraBold</vt:lpstr>
      <vt:lpstr>Calibri</vt:lpstr>
      <vt:lpstr>Arial</vt:lpstr>
      <vt:lpstr>Montserrat</vt:lpstr>
      <vt:lpstr>Trebuchet MS</vt:lpstr>
      <vt:lpstr>Courier New</vt:lpstr>
      <vt:lpstr>Roboto</vt:lpstr>
      <vt:lpstr>Comfortaa</vt:lpstr>
      <vt:lpstr>Montserrat Medium</vt:lpstr>
      <vt:lpstr>Simple Light</vt:lpstr>
      <vt:lpstr>Futuristic Background by Slidesgo</vt:lpstr>
      <vt:lpstr>Pokémon Image Recognition</vt:lpstr>
      <vt:lpstr>Outline</vt:lpstr>
      <vt:lpstr>Introduction</vt:lpstr>
      <vt:lpstr>Introduction (Part 2)</vt:lpstr>
      <vt:lpstr>Proposed Work</vt:lpstr>
      <vt:lpstr>An Introduction to Pokemon</vt:lpstr>
      <vt:lpstr>Every Pokémon has an array of stats. These include: HP (Hit Points) is a Pokémon's life force. If a Pokémon's HP hits zero, it faints and is no longer usable in battle (it can still use Hidden Machines, though).  The Speed stat decides which Pokémon will make the first move in battle. This stat can be critical in long battles. Attack and Special Attack measure the strength of moves used by your Pokémon; the higher these are, the more damage the pokemon does to its opponents. Attack corresponds to moves in the Physical category, while Special Attack corresponds to Special moves. Similarly, Defense and Special Defense measure the ability to take attacks from other Pokémon; the higher these are, the fewer hit points will be lost when attacked.  </vt:lpstr>
      <vt:lpstr>PowerPoint Presentation</vt:lpstr>
      <vt:lpstr>Uniqueness of Our Pokedex</vt:lpstr>
      <vt:lpstr>The algorithms we used </vt:lpstr>
      <vt:lpstr>An overview of Neural Networks </vt:lpstr>
      <vt:lpstr>Convolutional Neural Networks (CNN)</vt:lpstr>
      <vt:lpstr>Distinctive Features of Convolutional Neural Networks (CNN)</vt:lpstr>
      <vt:lpstr>PowerPoint Presentation</vt:lpstr>
      <vt:lpstr>For our CNN implementation, we have used the InceptionResNetV2 model. It: Is coded in the Keras package within the TensorFlow library of Python. Is a pretrained model trained on Imagenet dataset Uses the Inception family of architectures, created by Google Integrates Inception model with the idea of residual connections (ResNet).  Is described as a very deep architecture  Was developed with the aim to enhance algorithmic performance, primarily in image detection, classification, processing and prediction.  </vt:lpstr>
      <vt:lpstr>PowerPoint Presentation</vt:lpstr>
      <vt:lpstr>PowerPoint Presentation</vt:lpstr>
      <vt:lpstr>Our InceptionResNetV2 Model uses four layers:</vt:lpstr>
      <vt:lpstr>Transfer Learning with Pre-Trained Models</vt:lpstr>
      <vt:lpstr>Transfer Learning with Pre-Trained Models </vt:lpstr>
      <vt:lpstr>PowerPoint Presentation</vt:lpstr>
      <vt:lpstr>K-Nearest Neighbor</vt:lpstr>
      <vt:lpstr>K-Nearest Neighbor</vt:lpstr>
      <vt:lpstr>Support Vector Machines (SVM)</vt:lpstr>
      <vt:lpstr>Support Vector Machines (SVM)</vt:lpstr>
      <vt:lpstr>Comparison of Intricacy of our Algorithms</vt:lpstr>
      <vt:lpstr>Datasets</vt:lpstr>
      <vt:lpstr>Code Overview (Pre-Trained)</vt:lpstr>
      <vt:lpstr>Code Overview (K-NN)</vt:lpstr>
      <vt:lpstr>Code Overview (SVM)</vt:lpstr>
      <vt:lpstr>Demonstration</vt:lpstr>
      <vt:lpstr>Results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Pokémon Image Recognition</dc:title>
  <cp:lastModifiedBy>Ritwik R Saxena</cp:lastModifiedBy>
  <cp:revision>5</cp:revision>
  <dcterms:modified xsi:type="dcterms:W3CDTF">2023-12-07T00:22:45Z</dcterms:modified>
</cp:coreProperties>
</file>